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0" r:id="rId4"/>
    <p:sldId id="261" r:id="rId5"/>
    <p:sldId id="262" r:id="rId6"/>
    <p:sldId id="264" r:id="rId7"/>
    <p:sldId id="278" r:id="rId8"/>
    <p:sldId id="280" r:id="rId9"/>
    <p:sldId id="281" r:id="rId10"/>
    <p:sldId id="282" r:id="rId11"/>
    <p:sldId id="283" r:id="rId12"/>
    <p:sldId id="284" r:id="rId13"/>
    <p:sldId id="285" r:id="rId14"/>
    <p:sldId id="265" r:id="rId15"/>
    <p:sldId id="286" r:id="rId16"/>
    <p:sldId id="25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5" autoAdjust="0"/>
    <p:restoredTop sz="75206" autoAdjust="0"/>
  </p:normalViewPr>
  <p:slideViewPr>
    <p:cSldViewPr snapToGrid="0">
      <p:cViewPr varScale="1">
        <p:scale>
          <a:sx n="87" d="100"/>
          <a:sy n="87" d="100"/>
        </p:scale>
        <p:origin x="14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BA844-FE0E-634D-9892-57DA579ECE80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E7A2C-E95D-8C4E-89C4-58442273B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173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348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7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81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73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79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56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73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7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77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6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467438-0A1B-4D39-A4D8-8DDB4A255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D7BC87-2569-4B6C-B2B0-FD95A43B2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C799C3-85B3-4EDC-B932-74CC7FA1C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FA0AD8-E061-4884-86EC-56F6950C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359A7F-BC21-4E84-A7FC-B75592A9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5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FFF6F7-66E0-4D01-8002-267F28C0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A179423-D63F-4271-8D8F-FCD8AB3EE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FE59A0-5014-46F6-A4EA-49007D30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AB6B3D-5464-48FE-A9E7-C1A379FD3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EF8932-5D1E-48FD-B014-2B800914F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4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7DC7501-AE35-412E-B054-F6842FC36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571189-FF2B-45D2-AD91-B26C56B8E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259116-77B2-4858-9CF1-B6C31F50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BF7C8B-3A50-48D3-BF83-CAD48DDB0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BEC45C-9475-4E6D-98CC-39842C55F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9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51EDA9-FBE5-4265-B0F3-58F7CD04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64565F-0EA0-4225-A3C9-75F0F5E45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E259D6-392B-4DFD-995C-6F8B5ABB7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4EB5C1-702A-4AEB-B529-027425937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3E996FF-A06A-42C7-8071-A0723C82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4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6B3506-1258-4254-9128-D1E5FEED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768E8A-2FA4-4AAC-B9C7-A2186F9E1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304D6F-4B54-4166-BCF2-EFBCBC7C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B20488-DA64-4C64-B8D1-29F6F7BE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80E5EF-802F-440C-BAC8-F183074C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4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2543E6-D727-4AFA-874C-0736554B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9184E0-EFE1-41E2-89C3-73E2CDAAB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73581EF-4D92-437A-9D3B-BDD5AB5FC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296D61-3781-42A3-991A-70B2FC820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DB184F-EA59-4973-AD70-30569BA03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A5AC76-E444-4807-96F4-0277D927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6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214348-AEE6-4511-973B-DC84B5A0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4183698-A289-4336-AD83-2D994495F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DDB2F1D-9691-49ED-AA83-E4AC78444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231FFA0-E95F-470E-84F3-F98673E1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69A9F1D-57E3-4541-BCCF-8A7D593C3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F4E0765-E3B0-4FC2-8F92-E113E9BCC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44C13C9-05AC-4807-8032-375B7AE40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08BF429-ADA9-4B4F-AE9E-A12D7AA6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9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4C16A1-DBCD-412A-A1CB-B3D7B701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273E6A5-0D8D-4E81-90CF-EEFD4C84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C4B9631-969E-4382-9C84-7B729AF3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C260BD3-A56E-44A0-905E-D68326DB2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8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EB5C11B-F179-4AE1-AD93-7B39AC68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529411-AEBA-4476-B73B-8DB730B5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8D955D4-DE13-47E2-AEB9-28FF5B59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2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9C1715-4145-4F6E-8768-2DADF6AE9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9F14E8-753A-445B-8781-0C29DCC8C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51B7CC6-02CB-4C66-B581-2AE5DA95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2EE6B8-63F4-4156-9B7B-304EE683E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7907C15-68C8-4D56-A67D-CE3CBFF8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301D654-CA35-4D0F-8BA4-BAC8D33B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4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F0D24C-5C5E-45A6-B392-301F6F157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25884F2-9A2E-44F6-968C-FE4F48DC53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524C2DB-8A05-46FD-BF7D-B042B40F3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311DE96-A451-4A19-B9C1-02AB6E0DF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5CF1DE7-571C-4868-B803-F58A6AB1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59B41E6-77B8-45B5-998A-CEFE7DC9D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F9AF11E-0771-450E-8734-6A8A5855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D55F7DE-FF61-4F91-993C-939DBB05A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1BDC6D-9896-41FF-BDC4-20A89A868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DC5D8-EF02-4BFC-9E1C-0E6649ADA45B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A73C3B-DF1A-4603-8571-3CF41AD06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6E14DDC-D880-45C7-97B3-16BCB3052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1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hello@JenniferSchaus.com" TargetMode="External"/><Relationship Id="rId7" Type="http://schemas.openxmlformats.org/officeDocument/2006/relationships/hyperlink" Target="mailto:mamadeo@amadeolaw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hyperlink" Target="http://www.jenniferschau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438149"/>
            <a:ext cx="4480560" cy="3781425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000" b="1" dirty="0">
                <a:latin typeface="+mn-lt"/>
              </a:rPr>
              <a:t>FED GOV CON</a:t>
            </a: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000" b="1" dirty="0">
                <a:solidFill>
                  <a:schemeClr val="accent1"/>
                </a:solidFill>
              </a:rPr>
              <a:t>Webinar Wednesdays</a:t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000" b="1" dirty="0">
                <a:latin typeface="+mn-lt"/>
              </a:rPr>
              <a:t>2019 Series</a:t>
            </a: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3600" b="1" dirty="0" err="1">
                <a:solidFill>
                  <a:srgbClr val="C00000"/>
                </a:solidFill>
              </a:rPr>
              <a:t>JSchaus</a:t>
            </a:r>
            <a:r>
              <a:rPr lang="en-US" sz="3600" b="1" dirty="0">
                <a:solidFill>
                  <a:srgbClr val="C00000"/>
                </a:solidFill>
              </a:rPr>
              <a:t> &amp; Assoc.</a:t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Washington DC</a:t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+ 1 – 2 0 2 – 3 6 5 – 0 5 9 8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xmlns="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56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In Advance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8" algn="ctr"/>
            <a:endParaRPr lang="en-US" sz="2800" dirty="0">
              <a:solidFill>
                <a:schemeClr val="accent1"/>
              </a:solidFill>
            </a:endParaRPr>
          </a:p>
          <a:p>
            <a:pPr marL="0" lvl="8" algn="ctr"/>
            <a:r>
              <a:rPr lang="en-US" sz="2800" dirty="0">
                <a:solidFill>
                  <a:schemeClr val="accent1"/>
                </a:solidFill>
              </a:rPr>
              <a:t>Study Materials In Advance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Proposal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Solicitation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Award or Exclusion Notifications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7263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Demeanor and Tone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Won’t be the agency’s last solicitation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Maintain professionalism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Don’t argue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Not going to win contract at debriefing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8257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Who To Bring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Proposal writer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Program manager or administrator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If possible company decision-maker/senior executive	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4857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Who To Bring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/>
            <a:endParaRPr lang="en-US" sz="2800" dirty="0">
              <a:solidFill>
                <a:schemeClr val="accent1"/>
              </a:solidFill>
            </a:endParaRPr>
          </a:p>
          <a:p>
            <a:pPr lvl="8"/>
            <a:r>
              <a:rPr lang="en-US" sz="2800" dirty="0">
                <a:solidFill>
                  <a:schemeClr val="accent1"/>
                </a:solidFill>
              </a:rPr>
              <a:t>Counsel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Generally, no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Unless pending dispute	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168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Don’t Leave Before It’s Over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				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				May miss important information</a:t>
            </a:r>
          </a:p>
          <a:p>
            <a:endParaRPr lang="en-US" sz="2800" dirty="0">
              <a:solidFill>
                <a:schemeClr val="accent1"/>
              </a:solidFill>
            </a:endParaRPr>
          </a:p>
          <a:p>
            <a:pPr marL="3657600" lvl="7" indent="-457200"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chemeClr val="accent1"/>
                </a:solidFill>
              </a:rPr>
              <a:t>Franz </a:t>
            </a:r>
            <a:r>
              <a:rPr lang="en-US" sz="2800" i="1" dirty="0" err="1">
                <a:solidFill>
                  <a:schemeClr val="accent1"/>
                </a:solidFill>
              </a:rPr>
              <a:t>Rubenbauer</a:t>
            </a:r>
            <a:r>
              <a:rPr lang="en-US" sz="2800" i="1" dirty="0">
                <a:solidFill>
                  <a:schemeClr val="accent1"/>
                </a:solidFill>
              </a:rPr>
              <a:t> </a:t>
            </a:r>
            <a:r>
              <a:rPr lang="en-US" sz="2800" i="1" dirty="0" err="1">
                <a:solidFill>
                  <a:schemeClr val="accent1"/>
                </a:solidFill>
              </a:rPr>
              <a:t>Raumatter</a:t>
            </a:r>
            <a:r>
              <a:rPr lang="en-US" sz="2800" i="1" dirty="0">
                <a:solidFill>
                  <a:schemeClr val="accent1"/>
                </a:solidFill>
              </a:rPr>
              <a:t> 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Two protestors walked out 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Protest untimely because CO prepared to go over areas of the evaluation they challenged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460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What To Do After Its Over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07023" y="1953800"/>
            <a:ext cx="114871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				</a:t>
            </a:r>
          </a:p>
          <a:p>
            <a:pPr algn="ctr"/>
            <a:r>
              <a:rPr lang="en-US" sz="2800" dirty="0">
                <a:solidFill>
                  <a:schemeClr val="accent1"/>
                </a:solidFill>
              </a:rPr>
              <a:t>Post-debrief session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Review notes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Compare impressions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Ensure accuracy 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Analyze how to improve proposals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Seek counsel if considering protest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552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5"/>
            <a:ext cx="4480560" cy="2653029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chemeClr val="accent1"/>
                </a:solidFill>
                <a:latin typeface="+mn-lt"/>
              </a:rPr>
              <a:t>THANK YOU!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3100" b="1" dirty="0" err="1">
                <a:solidFill>
                  <a:srgbClr val="C00000"/>
                </a:solidFill>
              </a:rPr>
              <a:t>JSchaus</a:t>
            </a:r>
            <a:r>
              <a:rPr lang="en-US" sz="3100" b="1" dirty="0">
                <a:solidFill>
                  <a:srgbClr val="C00000"/>
                </a:solidFill>
              </a:rPr>
              <a:t> &amp; Assoc.</a:t>
            </a:r>
            <a:r>
              <a:rPr lang="en-US" sz="3600" b="1" dirty="0">
                <a:solidFill>
                  <a:srgbClr val="C00000"/>
                </a:solidFill>
              </a:rPr>
              <a:t/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Washington DC</a:t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  <a:hlinkClick r:id="rId3"/>
              </a:rPr>
              <a:t>hello@JenniferSchaus.com</a:t>
            </a:r>
            <a:r>
              <a:rPr lang="en-US" sz="2700" dirty="0">
                <a:solidFill>
                  <a:srgbClr val="C00000"/>
                </a:solidFill>
              </a:rPr>
              <a:t/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  <a:hlinkClick r:id="rId4"/>
              </a:rPr>
              <a:t>www.JenniferSchaus.com</a:t>
            </a:r>
            <a:r>
              <a:rPr lang="en-US" sz="2700" dirty="0">
                <a:solidFill>
                  <a:srgbClr val="C00000"/>
                </a:solidFill>
              </a:rPr>
              <a:t> </a:t>
            </a:r>
            <a:br>
              <a:rPr lang="en-US" sz="2700" dirty="0">
                <a:solidFill>
                  <a:srgbClr val="C00000"/>
                </a:solidFill>
              </a:rPr>
            </a:br>
            <a:r>
              <a:rPr lang="en-US" sz="2700" dirty="0">
                <a:solidFill>
                  <a:srgbClr val="C00000"/>
                </a:solidFill>
              </a:rPr>
              <a:t>+ 1 – 2 0 2 – 3 6 5 – 0 5 9 8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xmlns="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6" y="4695636"/>
            <a:ext cx="2295525" cy="20383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1B5948E-7A9B-4587-BF44-DE75C505C216}"/>
              </a:ext>
            </a:extLst>
          </p:cNvPr>
          <p:cNvSpPr txBox="1"/>
          <p:nvPr/>
        </p:nvSpPr>
        <p:spPr>
          <a:xfrm>
            <a:off x="7477759" y="3064420"/>
            <a:ext cx="4480560" cy="163121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Speaker:  Mark A. Amadeo, Esq.</a:t>
            </a:r>
          </a:p>
          <a:p>
            <a:endParaRPr lang="en-US" sz="2000" dirty="0"/>
          </a:p>
          <a:p>
            <a:r>
              <a:rPr lang="en-US" sz="2000" dirty="0"/>
              <a:t>Email: </a:t>
            </a:r>
            <a:r>
              <a:rPr lang="en-US" sz="2000" dirty="0">
                <a:hlinkClick r:id="rId7"/>
              </a:rPr>
              <a:t>mamadeo@amadeolaw.com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Phone: (202) 640-2090</a:t>
            </a:r>
          </a:p>
        </p:txBody>
      </p:sp>
    </p:spTree>
    <p:extLst>
      <p:ext uri="{BB962C8B-B14F-4D97-AF65-F5344CB8AC3E}">
        <p14:creationId xmlns:p14="http://schemas.microsoft.com/office/powerpoint/2010/main" val="72897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314325"/>
            <a:ext cx="4480560" cy="3743325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+mn-lt"/>
              </a:rPr>
              <a:t>About Our Webinars: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4000" b="1" dirty="0">
                <a:solidFill>
                  <a:schemeClr val="accent1"/>
                </a:solidFill>
              </a:rPr>
              <a:t/>
            </a: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 - Every Wednesday;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Complimentary;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Recorded;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YouTube &amp; our Website;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No Questions</a:t>
            </a:r>
            <a:r>
              <a:rPr lang="en-US" sz="4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xmlns="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4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4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+mn-lt"/>
              </a:rPr>
              <a:t>About Us: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US" sz="3100" dirty="0">
                <a:solidFill>
                  <a:srgbClr val="C00000"/>
                </a:solidFill>
                <a:latin typeface="+mn-lt"/>
              </a:rPr>
              <a:t>Professional Services for Federal Contractors</a:t>
            </a:r>
            <a:r>
              <a:rPr lang="en-US" sz="27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GSA Sched;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SBA 8(a);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Proposal Writing;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Pricing;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Contract Administration;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Business Development</a:t>
            </a:r>
            <a:r>
              <a:rPr lang="en-US" sz="4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xmlns="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05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3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+mn-lt"/>
              </a:rPr>
              <a:t>About Our Speaker: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3100" dirty="0">
                <a:solidFill>
                  <a:srgbClr val="C00000"/>
                </a:solidFill>
                <a:latin typeface="+mn-lt"/>
              </a:rPr>
              <a:t>Mark Amadeo</a:t>
            </a: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>Education:</a:t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LL.M. Georgetown University Law Center</a:t>
            </a:r>
            <a:br>
              <a:rPr lang="en-US" sz="2200" dirty="0">
                <a:solidFill>
                  <a:srgbClr val="C00000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J.D. University of Wisconsin Law School</a:t>
            </a:r>
            <a:br>
              <a:rPr lang="en-US" sz="2200" dirty="0">
                <a:solidFill>
                  <a:srgbClr val="C00000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B.A. Boston College</a:t>
            </a: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>Company Name:</a:t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Amadeo Law Firm, PLLC</a:t>
            </a: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chemeClr val="accent1"/>
                </a:solidFill>
                <a:latin typeface="+mn-lt"/>
              </a:rPr>
              <a:t># of Years Federal Gov Con Experience:</a:t>
            </a:r>
            <a:r>
              <a:rPr lang="en-US" sz="22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200" b="1" dirty="0">
                <a:solidFill>
                  <a:schemeClr val="accent1"/>
                </a:solidFill>
                <a:latin typeface="+mn-lt"/>
              </a:rPr>
            </a:br>
            <a:r>
              <a:rPr lang="en-US" sz="2200" dirty="0">
                <a:solidFill>
                  <a:srgbClr val="C00000"/>
                </a:solidFill>
                <a:latin typeface="+mn-lt"/>
              </a:rPr>
              <a:t>Practicing Over 20 Years</a:t>
            </a: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xmlns="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14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857250"/>
            <a:ext cx="4480560" cy="1809749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accent1"/>
                </a:solidFill>
                <a:latin typeface="+mn-lt"/>
              </a:rPr>
              <a:t>Leveraging Debriefs For</a:t>
            </a:r>
            <a:br>
              <a:rPr lang="en-US" sz="2800" b="1" dirty="0">
                <a:solidFill>
                  <a:schemeClr val="accent1"/>
                </a:solidFill>
                <a:latin typeface="+mn-lt"/>
              </a:rPr>
            </a:br>
            <a:r>
              <a:rPr lang="en-US" sz="2800" b="1" dirty="0">
                <a:solidFill>
                  <a:schemeClr val="accent1"/>
                </a:solidFill>
                <a:latin typeface="+mn-lt"/>
              </a:rPr>
              <a:t>Relationship Building</a:t>
            </a:r>
            <a:r>
              <a:rPr lang="en-US" sz="4000" b="1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5" name="Picture 4" descr="A view of a city&#10;&#10;Description automatically generated">
            <a:extLst>
              <a:ext uri="{FF2B5EF4-FFF2-40B4-BE49-F238E27FC236}">
                <a16:creationId xmlns:a16="http://schemas.microsoft.com/office/drawing/2014/main" xmlns="" id="{9EE11FF5-BA10-4486-B54D-07BD214F25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5" r="2" b="2"/>
          <a:stretch/>
        </p:blipFill>
        <p:spPr>
          <a:xfrm>
            <a:off x="20" y="10"/>
            <a:ext cx="7264380" cy="685799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590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Leveraging Debriefs For Relationship Building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Basic Rules</a:t>
            </a:r>
          </a:p>
          <a:p>
            <a:endParaRPr lang="en-US" sz="9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Must be requested in writing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Within three days of notice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Must provide certain information to offerors</a:t>
            </a:r>
          </a:p>
          <a:p>
            <a:pPr algn="ctr"/>
            <a:r>
              <a:rPr lang="en-US" sz="2800" dirty="0">
                <a:solidFill>
                  <a:schemeClr val="accent1"/>
                </a:solidFill>
              </a:rPr>
              <a:t>Main Goals</a:t>
            </a:r>
          </a:p>
          <a:p>
            <a:endParaRPr lang="en-US" sz="9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Understand why offer not accepted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Determine if grounds for protest</a:t>
            </a:r>
            <a:endParaRPr lang="en-US" sz="2800" dirty="0"/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838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In Advance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8" algn="ctr"/>
            <a:endParaRPr lang="en-US" sz="2800" dirty="0">
              <a:solidFill>
                <a:schemeClr val="accent1"/>
              </a:solidFill>
            </a:endParaRPr>
          </a:p>
          <a:p>
            <a:pPr marL="0" lvl="8" algn="ctr"/>
            <a:r>
              <a:rPr lang="en-US" sz="2800" dirty="0">
                <a:solidFill>
                  <a:schemeClr val="accent1"/>
                </a:solidFill>
              </a:rPr>
              <a:t>Request Oral Debrief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In person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Over the phone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Rare opportunity to talk or meet with decision-makers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0690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In Advance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8" algn="ctr"/>
            <a:endParaRPr lang="en-US" sz="2800" dirty="0">
              <a:solidFill>
                <a:schemeClr val="accent1"/>
              </a:solidFill>
            </a:endParaRPr>
          </a:p>
          <a:p>
            <a:pPr marL="0" lvl="8" algn="ctr"/>
            <a:r>
              <a:rPr lang="en-US" sz="2800" dirty="0">
                <a:solidFill>
                  <a:schemeClr val="accent1"/>
                </a:solidFill>
              </a:rPr>
              <a:t>Get Information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Summary of agency’s rationale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Summary of technical ratings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accent1"/>
                </a:solidFill>
              </a:rPr>
              <a:t>Postaward</a:t>
            </a:r>
            <a:r>
              <a:rPr lang="en-US" sz="2800" dirty="0" smtClean="0">
                <a:solidFill>
                  <a:schemeClr val="accent1"/>
                </a:solidFill>
              </a:rPr>
              <a:t> - overall ranking of offerors</a:t>
            </a: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1497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/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543551"/>
            <a:ext cx="1282203" cy="11385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52426" y="223926"/>
            <a:ext cx="11532551" cy="89535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00000"/>
                </a:solidFill>
                <a:latin typeface="+mn-lt"/>
              </a:rPr>
              <a:t>2019  –  Fed Gov Con Webinar Series  -  Washington DC</a:t>
            </a:r>
          </a:p>
          <a:p>
            <a:r>
              <a:rPr lang="en-US" sz="2400" b="1" dirty="0" err="1">
                <a:latin typeface="+mn-lt"/>
              </a:rPr>
              <a:t>JSchaus</a:t>
            </a:r>
            <a:r>
              <a:rPr lang="en-US" sz="2400" b="1" dirty="0">
                <a:latin typeface="+mn-lt"/>
              </a:rPr>
              <a:t> &amp; Associates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50021B-E34C-4769-BD63-1E28C2C14A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6" y="5795873"/>
            <a:ext cx="1661163" cy="6248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C62F469-7790-4328-A147-E367181216EF}"/>
              </a:ext>
            </a:extLst>
          </p:cNvPr>
          <p:cNvSpPr txBox="1"/>
          <p:nvPr/>
        </p:nvSpPr>
        <p:spPr>
          <a:xfrm>
            <a:off x="352426" y="1518226"/>
            <a:ext cx="1153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In Advance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CC614A-741D-40E9-98A8-AB75E9500F6A}"/>
              </a:ext>
            </a:extLst>
          </p:cNvPr>
          <p:cNvSpPr txBox="1"/>
          <p:nvPr/>
        </p:nvSpPr>
        <p:spPr>
          <a:xfrm>
            <a:off x="375127" y="1979444"/>
            <a:ext cx="114871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8" algn="ctr"/>
            <a:r>
              <a:rPr lang="en-US" sz="2800" dirty="0">
                <a:solidFill>
                  <a:schemeClr val="accent1"/>
                </a:solidFill>
              </a:rPr>
              <a:t>Be Prepared With Good Questions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Organize by evaluation factor/consideration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Evaluation process description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Strengths and weaknesses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Meet technical requirements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Fail to address any solicitation requests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Past performance rating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How can proposal be improved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99497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348</Words>
  <Application>Microsoft Office PowerPoint</Application>
  <PresentationFormat>Widescreen</PresentationFormat>
  <Paragraphs>120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 FED GOV CON Webinar Wednesdays 2019 Series  JSchaus &amp; Assoc. Washington DC + 1 – 2 0 2 – 3 6 5 – 0 5 9 8</vt:lpstr>
      <vt:lpstr>About Our Webinars:   - Every Wednesday; - Complimentary; - Recorded; - YouTube &amp; our Website; - No Questions </vt:lpstr>
      <vt:lpstr>About Us:  Professional Services for Federal Contractors  - GSA Sched; - SBA 8(a); - Proposal Writing; - Pricing; - Contract Administration; - Business Development </vt:lpstr>
      <vt:lpstr>About Our Speaker:   Mark Amadeo  Education: LL.M. Georgetown University Law Center J.D. University of Wisconsin Law School B.A. Boston College  Company Name: Amadeo Law Firm, PLLC  # of Years Federal Gov Con Experience: Practicing Over 20 Years</vt:lpstr>
      <vt:lpstr>Leveraging Debriefs For Relationship Building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THANK YOU! JSchaus &amp; Assoc. Washington DC hello@JenniferSchaus.com www.JenniferSchaus.com  + 1 – 2 0 2 – 3 6 5 – 0 5 9 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 GOV CON Webinar Wednesdays 2019 Series  JSchaus &amp; Assoc. Washington DC + 1 – 2 0 2 – 3 6 5 – 0 5 9 8</dc:title>
  <dc:creator>Jennifer</dc:creator>
  <cp:lastModifiedBy>Review</cp:lastModifiedBy>
  <cp:revision>131</cp:revision>
  <dcterms:created xsi:type="dcterms:W3CDTF">2018-11-26T16:44:07Z</dcterms:created>
  <dcterms:modified xsi:type="dcterms:W3CDTF">2019-10-17T15:54:54Z</dcterms:modified>
</cp:coreProperties>
</file>