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73" r:id="rId4"/>
    <p:sldId id="258" r:id="rId5"/>
    <p:sldId id="266" r:id="rId6"/>
    <p:sldId id="263" r:id="rId7"/>
    <p:sldId id="282" r:id="rId8"/>
    <p:sldId id="285" r:id="rId9"/>
    <p:sldId id="286" r:id="rId10"/>
    <p:sldId id="293" r:id="rId11"/>
    <p:sldId id="287" r:id="rId12"/>
    <p:sldId id="288" r:id="rId13"/>
    <p:sldId id="290" r:id="rId14"/>
    <p:sldId id="291" r:id="rId15"/>
    <p:sldId id="292" r:id="rId16"/>
    <p:sldId id="281" r:id="rId17"/>
    <p:sldId id="265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08" autoAdjust="0"/>
    <p:restoredTop sz="66157" autoAdjust="0"/>
  </p:normalViewPr>
  <p:slideViewPr>
    <p:cSldViewPr snapToGrid="0">
      <p:cViewPr varScale="1">
        <p:scale>
          <a:sx n="55" d="100"/>
          <a:sy n="55" d="100"/>
        </p:scale>
        <p:origin x="1387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9D13825-6BF3-468E-BF3C-3AE6A9E6C3AA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DED2A1D-F834-4888-8345-521923C6B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695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D2A1D-F834-4888-8345-521923C6B5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239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D2A1D-F834-4888-8345-521923C6B57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3861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D2A1D-F834-4888-8345-521923C6B57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6164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D2A1D-F834-4888-8345-521923C6B57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8549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D2A1D-F834-4888-8345-521923C6B57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867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D2A1D-F834-4888-8345-521923C6B57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360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D2A1D-F834-4888-8345-521923C6B57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1491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D2A1D-F834-4888-8345-521923C6B57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00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D2A1D-F834-4888-8345-521923C6B57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27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D2A1D-F834-4888-8345-521923C6B5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587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D2A1D-F834-4888-8345-521923C6B57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102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D2A1D-F834-4888-8345-521923C6B57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77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D2A1D-F834-4888-8345-521923C6B57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7270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D2A1D-F834-4888-8345-521923C6B57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8370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D2A1D-F834-4888-8345-521923C6B57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3161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D2A1D-F834-4888-8345-521923C6B57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7259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D2A1D-F834-4888-8345-521923C6B57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56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12B53F6-2558-46B7-90C7-28EDD204ED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EEAF2B1-F5D8-4195-9C27-B8E7315981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10094E-AD0D-4A01-92BC-CBB67FFEF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521F81C-532E-4EAB-864F-46150610B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6E1742E-15D0-45C8-AC9A-668850E63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834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D496A2-A746-4065-809C-CAC16BAA5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999B3D6-08DA-4571-AD2B-E5AD16016A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31BC093-E418-4BFF-8497-E77F4E0D1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596F906-FD69-43C6-9EDB-A9368E3C0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4BD982-0B9B-47C3-902E-AD7960B69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417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7B806E3-6659-415C-90B5-F353991733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F1949F9-328C-4773-A1CD-A997DA1136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EE7D048-4F16-4531-BBEC-795679CEC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E02A8CA-A597-4B9A-803D-B1A39D653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51FB9BB-CC48-4491-B587-4B8AEA2E7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965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86FB48-A962-46CC-B942-D7F7A9E9D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3A59A8A-B9AA-443E-B1F6-C334F8F8F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A529704-8783-4D60-917B-0F7EDA12F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280E59E-E4FC-45E8-826A-2DE5CCF5E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9229C5E-46C3-41B9-969B-E8DE9875C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72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D432D7-ED9F-47AA-B10C-D3C37C25C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B674C25-4981-45CD-92B8-A6E5DADFF7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D05CB50-A43B-4609-AC9C-6C7C3F450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6BA358C-9EDA-4C94-97A2-B1330DADA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724B94B-7E45-4F5A-8A27-21CE51541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72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9E32BE-3F33-4063-87AB-3F010E61E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0B14E14-588A-48D9-AF2E-07EF32E0A4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C23DC38-FC3E-4CEF-B316-AED7ECC320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DBA30C5-88EA-449A-B7EC-13EC2146E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3BD6791-5471-40EC-8885-954DD9547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5A45B44-BC50-48B5-A584-2E18A01EB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45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8B7864-D5C2-475F-913E-06C7C763D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5B53548-A0E2-467D-9A69-19E749AA61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CC3B1E9-DEF9-4267-A3ED-5F9383D990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C5346B7-2D2E-4F6A-81A8-E7682FDEC6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8A96A2F-E4E0-4C7A-BFFB-F0533A4731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224C285-EB76-48AB-974F-AD4321C9C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9E2F524-D9CF-42C9-890B-E5F8B9046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7806401-5663-45DA-BEB5-52B9D63A3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521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8F2FFA-1BE0-4CC9-A322-551B1B468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C474484-70DF-428A-AD6C-87163929A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FE343D6-8DF1-475D-98E9-6CDD1448D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6F25993-423D-4C35-8CDE-EFF4A79B5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61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09A37FB-DC4C-49DA-82F8-70DBF002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41A8200-E1C4-4560-91ED-55D9D155C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1C3CB00-DEB9-4C76-93F5-E68A962AB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85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7FAF78-A338-4279-9139-B3E013184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4E18227-F68F-402B-BBA6-A68B6C82B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9464529-BB47-458B-937F-B77583E96C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D52CA8A-AAA4-46C3-8F5B-ACD6A901D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D18A8A6-59A4-419A-8B56-D76AA87EF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EA7F209-E7EB-4618-B008-78FD850BE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89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992D8C-B2E3-487A-8925-264ACBE06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6AB1FE8-6FBE-4330-92AA-B1BF19E18E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6287FAC-7EF9-42BA-B919-255262DE8F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0F8FA77-4C6D-412F-87F3-A2AC824EF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8D935-5D27-4406-B78A-46550D29DC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1D28478-4606-4B84-B590-414787C4A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7050B23-31FD-4857-A435-9E7757A7E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722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08A201B-7EAE-4C6A-BF46-857E8ED24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C35ED33-E457-4A5D-BE93-A3CCC06A1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FB62B31-E8B2-4535-9700-9AD96AD65D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8D935-5D27-4406-B78A-46550D29DCE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2067F5C-F736-4986-8750-C2780DC87E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F2A709E-DD36-4AB6-901F-346EC7103C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FF4ED-BD2E-4013-931C-1526A0111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421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1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1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1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hyperlink" Target="mailto:mamadeo@amadeolaw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nniferschaus.co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9240" y="314325"/>
            <a:ext cx="11653520" cy="3933973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4900" b="1" dirty="0">
                <a:solidFill>
                  <a:srgbClr val="002060"/>
                </a:solidFill>
              </a:rPr>
              <a:t>Jennifer Schaus &amp; Associates</a:t>
            </a:r>
            <a:r>
              <a:rPr lang="en-US" sz="4900" dirty="0">
                <a:solidFill>
                  <a:srgbClr val="002060"/>
                </a:solidFill>
              </a:rPr>
              <a:t/>
            </a:r>
            <a:br>
              <a:rPr lang="en-US" sz="4900" dirty="0">
                <a:solidFill>
                  <a:srgbClr val="002060"/>
                </a:solidFill>
              </a:rPr>
            </a:br>
            <a:r>
              <a:rPr lang="en-US" sz="2700" b="1" dirty="0">
                <a:solidFill>
                  <a:schemeClr val="accent1"/>
                </a:solidFill>
                <a:latin typeface="Bookman Old Style" panose="02050604050505020204" pitchFamily="18" charset="0"/>
              </a:rPr>
              <a:t>SERVICES FOR US FEDERAL GOVERNMENT CONTRACTORS</a:t>
            </a:r>
            <a:r>
              <a:rPr lang="en-US" sz="3600" b="1" dirty="0">
                <a:solidFill>
                  <a:srgbClr val="FF0000"/>
                </a:solidFill>
              </a:rPr>
              <a:t/>
            </a:r>
            <a:br>
              <a:rPr lang="en-US" sz="3600" b="1" dirty="0">
                <a:solidFill>
                  <a:srgbClr val="FF0000"/>
                </a:solidFill>
              </a:rPr>
            </a:br>
            <a:r>
              <a:rPr lang="en-US" sz="3600" b="1" dirty="0">
                <a:solidFill>
                  <a:srgbClr val="FF0000"/>
                </a:solidFill>
              </a:rPr>
              <a:t/>
            </a:r>
            <a:br>
              <a:rPr lang="en-US" sz="3600" b="1" dirty="0">
                <a:solidFill>
                  <a:srgbClr val="FF0000"/>
                </a:solidFill>
              </a:rPr>
            </a:br>
            <a:r>
              <a:rPr lang="en-US" sz="4400" b="1" dirty="0">
                <a:solidFill>
                  <a:srgbClr val="C00000"/>
                </a:solidFill>
              </a:rPr>
              <a:t>WEBINAR WEDNESDAYS – 2018</a:t>
            </a:r>
            <a:r>
              <a:rPr lang="en-US" sz="3600" b="1" dirty="0">
                <a:solidFill>
                  <a:srgbClr val="FF0000"/>
                </a:solidFill>
              </a:rPr>
              <a:t/>
            </a:r>
            <a:br>
              <a:rPr lang="en-US" sz="3600" b="1" dirty="0">
                <a:solidFill>
                  <a:srgbClr val="FF0000"/>
                </a:solidFill>
              </a:rPr>
            </a:br>
            <a:r>
              <a:rPr lang="en-US" sz="3600" b="1" dirty="0">
                <a:solidFill>
                  <a:srgbClr val="FF0000"/>
                </a:solidFill>
              </a:rPr>
              <a:t/>
            </a:r>
            <a:br>
              <a:rPr lang="en-US" sz="3600" b="1" dirty="0">
                <a:solidFill>
                  <a:srgbClr val="FF0000"/>
                </a:solidFill>
              </a:rPr>
            </a:br>
            <a:r>
              <a:rPr lang="en-US" sz="3200" b="1" dirty="0"/>
              <a:t>WASHINGTON, DC</a:t>
            </a:r>
            <a:br>
              <a:rPr lang="en-US" sz="3200" b="1" dirty="0"/>
            </a:br>
            <a:r>
              <a:rPr lang="en-US" sz="3200" b="1" dirty="0"/>
              <a:t>OFFICE PHONE:  2 0 2 – 3 6 5 – 0 5 9 8</a:t>
            </a:r>
            <a:endParaRPr lang="en-US" sz="3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3840" y="4470401"/>
            <a:ext cx="2788920" cy="211343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D3B21C6-2795-4C69-A946-AFD468456B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240" y="4560883"/>
            <a:ext cx="4419283" cy="198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67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35"/>
    </mc:Choice>
    <mc:Fallback xmlns="">
      <p:transition spd="slow" advTm="15035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- 2018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000" b="1" dirty="0">
                <a:solidFill>
                  <a:srgbClr val="0070C0"/>
                </a:solidFill>
              </a:rPr>
              <a:t>GSA CTA’S (Contractor Teaming Arrangements)</a:t>
            </a:r>
            <a:br>
              <a:rPr lang="en-US" sz="3000" b="1" dirty="0">
                <a:solidFill>
                  <a:srgbClr val="0070C0"/>
                </a:solidFill>
              </a:rPr>
            </a:br>
            <a:r>
              <a:rPr lang="en-US" sz="3000" b="1" dirty="0">
                <a:solidFill>
                  <a:srgbClr val="0070C0"/>
                </a:solidFill>
              </a:rPr>
              <a:t>What You Need To Know</a:t>
            </a:r>
          </a:p>
          <a:p>
            <a:pPr lvl="5"/>
            <a:endParaRPr lang="en-US" altLang="en-US" sz="3000" dirty="0">
              <a:solidFill>
                <a:srgbClr val="0070C0"/>
              </a:solidFill>
            </a:endParaRPr>
          </a:p>
          <a:p>
            <a:pPr marL="0" lvl="5"/>
            <a:r>
              <a:rPr lang="en-US" altLang="en-US" sz="2800" dirty="0">
                <a:solidFill>
                  <a:srgbClr val="0070C0"/>
                </a:solidFill>
              </a:rPr>
              <a:t>Mechanics</a:t>
            </a:r>
          </a:p>
          <a:p>
            <a:pPr lvl="6" algn="l"/>
            <a:endParaRPr lang="en-US" altLang="en-US" sz="2200" dirty="0">
              <a:solidFill>
                <a:srgbClr val="0070C0"/>
              </a:solidFill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70C0"/>
                </a:solidFill>
              </a:rPr>
              <a:t>Small Business &amp; Socioeconomic Set-Asides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70C0"/>
                </a:solidFill>
              </a:rPr>
              <a:t>Limitations on Subcontracting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70C0"/>
                </a:solidFill>
              </a:rPr>
              <a:t>Agency May Specify Required GSA Schedule &amp; SINs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rgbClr val="0070C0"/>
              </a:solidFill>
            </a:endParaRPr>
          </a:p>
          <a:p>
            <a:pPr lvl="6" algn="l"/>
            <a:endParaRPr lang="en-US" altLang="en-US" sz="3000" dirty="0">
              <a:solidFill>
                <a:srgbClr val="0070C0"/>
              </a:solidFill>
            </a:endParaRPr>
          </a:p>
          <a:p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D50D657-89BC-4DFB-B13D-9545D78A768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" y="6007713"/>
            <a:ext cx="1661163" cy="62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921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253"/>
    </mc:Choice>
    <mc:Fallback xmlns="">
      <p:transition spd="slow" advTm="19253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- 2018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b="1" dirty="0">
                <a:solidFill>
                  <a:srgbClr val="0070C0"/>
                </a:solidFill>
              </a:rPr>
              <a:t>GSA CTA’S (Contractor Teaming Arrangements)</a:t>
            </a:r>
            <a:br>
              <a:rPr lang="en-US" sz="3200" b="1" dirty="0">
                <a:solidFill>
                  <a:srgbClr val="0070C0"/>
                </a:solidFill>
              </a:rPr>
            </a:br>
            <a:r>
              <a:rPr lang="en-US" sz="3200" b="1" dirty="0">
                <a:solidFill>
                  <a:srgbClr val="0070C0"/>
                </a:solidFill>
              </a:rPr>
              <a:t>What You Need To Know</a:t>
            </a:r>
          </a:p>
          <a:p>
            <a:pPr marL="0" lvl="5"/>
            <a:endParaRPr lang="en-US" altLang="en-US" sz="3000" dirty="0">
              <a:solidFill>
                <a:srgbClr val="0070C0"/>
              </a:solidFill>
            </a:endParaRPr>
          </a:p>
          <a:p>
            <a:pPr marL="0" lvl="5"/>
            <a:r>
              <a:rPr lang="en-US" altLang="en-US" sz="3000" dirty="0">
                <a:solidFill>
                  <a:srgbClr val="0070C0"/>
                </a:solidFill>
              </a:rPr>
              <a:t>Pros 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70C0"/>
                </a:solidFill>
              </a:rPr>
              <a:t>Streamlines Procurements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70C0"/>
                </a:solidFill>
              </a:rPr>
              <a:t>Meet Multiple Agency Requirements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70C0"/>
                </a:solidFill>
              </a:rPr>
              <a:t>Each Team Member Has </a:t>
            </a:r>
            <a:r>
              <a:rPr lang="en-US" altLang="en-US" sz="2400" dirty="0" err="1">
                <a:solidFill>
                  <a:srgbClr val="0070C0"/>
                </a:solidFill>
              </a:rPr>
              <a:t>Privity</a:t>
            </a:r>
            <a:r>
              <a:rPr lang="en-US" altLang="en-US" sz="2400" dirty="0">
                <a:solidFill>
                  <a:srgbClr val="0070C0"/>
                </a:solidFill>
              </a:rPr>
              <a:t> With Government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70C0"/>
                </a:solidFill>
              </a:rPr>
              <a:t>Reduces Open Market Items</a:t>
            </a:r>
          </a:p>
          <a:p>
            <a:pPr lvl="6" algn="l"/>
            <a:endParaRPr lang="en-US" altLang="en-US" sz="2400" dirty="0">
              <a:solidFill>
                <a:srgbClr val="0070C0"/>
              </a:solidFill>
            </a:endParaRPr>
          </a:p>
          <a:p>
            <a:pPr lvl="6"/>
            <a:endParaRPr lang="en-US" altLang="en-US" sz="2400" dirty="0">
              <a:solidFill>
                <a:srgbClr val="0070C0"/>
              </a:solidFill>
            </a:endParaRPr>
          </a:p>
          <a:p>
            <a:pPr marL="0" lvl="6"/>
            <a:r>
              <a:rPr lang="en-US" altLang="en-US" sz="3000" dirty="0">
                <a:solidFill>
                  <a:srgbClr val="0070C0"/>
                </a:solidFill>
              </a:rPr>
              <a:t>Cons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70C0"/>
                </a:solidFill>
              </a:rPr>
              <a:t>No FAR Regulations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70C0"/>
                </a:solidFill>
              </a:rPr>
              <a:t>Federal Systems Not Fully Able To Handle - FPDS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altLang="en-US" sz="2200" dirty="0">
              <a:solidFill>
                <a:srgbClr val="0070C0"/>
              </a:solidFill>
            </a:endParaRPr>
          </a:p>
          <a:p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D50D657-89BC-4DFB-B13D-9545D78A768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" y="6007713"/>
            <a:ext cx="1661163" cy="62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78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253"/>
    </mc:Choice>
    <mc:Fallback xmlns="">
      <p:transition spd="slow" advTm="19253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- 2018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b="1" dirty="0">
                <a:solidFill>
                  <a:srgbClr val="0070C0"/>
                </a:solidFill>
              </a:rPr>
              <a:t>GSA CTA’S (Contractor Teaming Arrangements)</a:t>
            </a:r>
            <a:br>
              <a:rPr lang="en-US" sz="3200" b="1" dirty="0">
                <a:solidFill>
                  <a:srgbClr val="0070C0"/>
                </a:solidFill>
              </a:rPr>
            </a:br>
            <a:r>
              <a:rPr lang="en-US" sz="3200" b="1" dirty="0">
                <a:solidFill>
                  <a:srgbClr val="0070C0"/>
                </a:solidFill>
              </a:rPr>
              <a:t>What You Need To Know</a:t>
            </a:r>
          </a:p>
          <a:p>
            <a:pPr lvl="5"/>
            <a:endParaRPr lang="en-US" altLang="en-US" sz="3000" dirty="0">
              <a:solidFill>
                <a:srgbClr val="0070C0"/>
              </a:solidFill>
            </a:endParaRPr>
          </a:p>
          <a:p>
            <a:pPr marL="0" lvl="5"/>
            <a:r>
              <a:rPr lang="en-US" altLang="en-US" sz="3000" dirty="0">
                <a:solidFill>
                  <a:srgbClr val="0070C0"/>
                </a:solidFill>
              </a:rPr>
              <a:t>Privity Implications</a:t>
            </a:r>
          </a:p>
          <a:p>
            <a:pPr marL="0" lvl="5"/>
            <a:endParaRPr lang="en-US" altLang="en-US" sz="3000" dirty="0">
              <a:solidFill>
                <a:srgbClr val="0070C0"/>
              </a:solidFill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70C0"/>
                </a:solidFill>
              </a:rPr>
              <a:t>Risk of Non-Performance Limited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rgbClr val="0070C0"/>
              </a:solidFill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70C0"/>
                </a:solidFill>
              </a:rPr>
              <a:t>Team Member Responsible For Respective Performance</a:t>
            </a:r>
          </a:p>
          <a:p>
            <a:pPr lvl="6" algn="l"/>
            <a:endParaRPr lang="en-US" altLang="en-US" sz="3000" dirty="0">
              <a:solidFill>
                <a:srgbClr val="0070C0"/>
              </a:solidFill>
            </a:endParaRPr>
          </a:p>
          <a:p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D50D657-89BC-4DFB-B13D-9545D78A768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" y="6007713"/>
            <a:ext cx="1661163" cy="62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888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253"/>
    </mc:Choice>
    <mc:Fallback xmlns="">
      <p:transition spd="slow" advTm="19253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- 2018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b="1" dirty="0">
                <a:solidFill>
                  <a:srgbClr val="0070C0"/>
                </a:solidFill>
              </a:rPr>
              <a:t>GSA CTA’S (Contractor Teaming Arrangements)</a:t>
            </a:r>
            <a:br>
              <a:rPr lang="en-US" sz="3200" b="1" dirty="0">
                <a:solidFill>
                  <a:srgbClr val="0070C0"/>
                </a:solidFill>
              </a:rPr>
            </a:br>
            <a:r>
              <a:rPr lang="en-US" sz="3200" b="1" dirty="0">
                <a:solidFill>
                  <a:srgbClr val="0070C0"/>
                </a:solidFill>
              </a:rPr>
              <a:t>What You Need To Know</a:t>
            </a:r>
          </a:p>
          <a:p>
            <a:pPr lvl="5"/>
            <a:endParaRPr lang="en-US" altLang="en-US" sz="3000" dirty="0">
              <a:solidFill>
                <a:srgbClr val="0070C0"/>
              </a:solidFill>
            </a:endParaRPr>
          </a:p>
          <a:p>
            <a:pPr marL="0" lvl="5"/>
            <a:r>
              <a:rPr lang="en-US" altLang="en-US" sz="3000" dirty="0">
                <a:solidFill>
                  <a:srgbClr val="0070C0"/>
                </a:solidFill>
              </a:rPr>
              <a:t>Contents of CTA Agreement</a:t>
            </a:r>
          </a:p>
          <a:p>
            <a:pPr marL="0" lvl="5"/>
            <a:endParaRPr lang="en-US" altLang="en-US" sz="2100" dirty="0">
              <a:solidFill>
                <a:srgbClr val="0070C0"/>
              </a:solidFill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rgbClr val="0070C0"/>
                </a:solidFill>
              </a:rPr>
              <a:t>Should Not Create A Separate Legal Entity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rgbClr val="0070C0"/>
                </a:solidFill>
              </a:rPr>
              <a:t>Duration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rgbClr val="0070C0"/>
                </a:solidFill>
              </a:rPr>
              <a:t>Identify Team Leader &amp; Other Members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rgbClr val="0070C0"/>
                </a:solidFill>
              </a:rPr>
              <a:t>Points of Contact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rgbClr val="0070C0"/>
                </a:solidFill>
              </a:rPr>
              <a:t>Legal Relationship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rgbClr val="0070C0"/>
                </a:solidFill>
              </a:rPr>
              <a:t>Responsibilities &amp; Delivery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rgbClr val="0070C0"/>
                </a:solidFill>
              </a:rPr>
              <a:t>Confidential Information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rgbClr val="0070C0"/>
                </a:solidFill>
              </a:rPr>
              <a:t>Cannot Conflict with Respective GSA Schedule Contract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rgbClr val="0070C0"/>
                </a:solidFill>
              </a:rPr>
              <a:t>Team Members are Independent Contractors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rgbClr val="0070C0"/>
                </a:solidFill>
              </a:rPr>
              <a:t>Replacement of Team Members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rgbClr val="0070C0"/>
                </a:solidFill>
              </a:rPr>
              <a:t>Liability of Parties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rgbClr val="0070C0"/>
                </a:solidFill>
              </a:rPr>
              <a:t>Ordering Procedures – how government orders are processed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altLang="en-US" sz="2100" dirty="0">
              <a:solidFill>
                <a:srgbClr val="0070C0"/>
              </a:solidFill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rgbClr val="0070C0"/>
              </a:solidFill>
            </a:endParaRPr>
          </a:p>
          <a:p>
            <a:pPr lvl="6" algn="l"/>
            <a:endParaRPr lang="en-US" altLang="en-US" sz="2400" dirty="0">
              <a:solidFill>
                <a:srgbClr val="0070C0"/>
              </a:solidFill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altLang="en-US" sz="3000" dirty="0">
              <a:solidFill>
                <a:srgbClr val="0070C0"/>
              </a:solidFill>
            </a:endParaRPr>
          </a:p>
          <a:p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D50D657-89BC-4DFB-B13D-9545D78A768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" y="6007713"/>
            <a:ext cx="1661163" cy="62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071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253"/>
    </mc:Choice>
    <mc:Fallback xmlns="">
      <p:transition spd="slow" advTm="19253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- 2018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b="1" dirty="0">
                <a:solidFill>
                  <a:srgbClr val="0070C0"/>
                </a:solidFill>
              </a:rPr>
              <a:t>GSA CTA’S (Contractor Teaming Arrangements)</a:t>
            </a:r>
            <a:br>
              <a:rPr lang="en-US" sz="3200" b="1" dirty="0">
                <a:solidFill>
                  <a:srgbClr val="0070C0"/>
                </a:solidFill>
              </a:rPr>
            </a:br>
            <a:r>
              <a:rPr lang="en-US" sz="3200" b="1" dirty="0">
                <a:solidFill>
                  <a:srgbClr val="0070C0"/>
                </a:solidFill>
              </a:rPr>
              <a:t>What You Need To Know</a:t>
            </a:r>
          </a:p>
          <a:p>
            <a:pPr lvl="5"/>
            <a:endParaRPr lang="en-US" altLang="en-US" sz="3000" dirty="0">
              <a:solidFill>
                <a:srgbClr val="0070C0"/>
              </a:solidFill>
            </a:endParaRPr>
          </a:p>
          <a:p>
            <a:pPr marL="0" lvl="5"/>
            <a:r>
              <a:rPr lang="en-US" altLang="en-US" sz="3000" dirty="0">
                <a:solidFill>
                  <a:srgbClr val="0070C0"/>
                </a:solidFill>
              </a:rPr>
              <a:t>Contents of CTA Agreement</a:t>
            </a:r>
          </a:p>
          <a:p>
            <a:pPr marL="0" lvl="5"/>
            <a:endParaRPr lang="en-US" altLang="en-US" sz="3000" dirty="0">
              <a:solidFill>
                <a:srgbClr val="0070C0"/>
              </a:solidFill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70C0"/>
                </a:solidFill>
              </a:rPr>
              <a:t>Pricing – At or Below GSA Schedule</a:t>
            </a:r>
          </a:p>
          <a:p>
            <a:pPr lvl="6" algn="l"/>
            <a:endParaRPr lang="en-US" altLang="en-US" sz="2400" dirty="0">
              <a:solidFill>
                <a:srgbClr val="0070C0"/>
              </a:solidFill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70C0"/>
                </a:solidFill>
              </a:rPr>
              <a:t>Invoicing &amp; Payment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altLang="en-US" sz="3000" dirty="0">
              <a:solidFill>
                <a:srgbClr val="0070C0"/>
              </a:solidFill>
            </a:endParaRPr>
          </a:p>
          <a:p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D50D657-89BC-4DFB-B13D-9545D78A768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" y="6007713"/>
            <a:ext cx="1661163" cy="62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929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253"/>
    </mc:Choice>
    <mc:Fallback xmlns="">
      <p:transition spd="slow" advTm="19253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- 2018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b="1" dirty="0">
                <a:solidFill>
                  <a:srgbClr val="0070C0"/>
                </a:solidFill>
              </a:rPr>
              <a:t>GSA CTA’S (Contractor Teaming Arrangements)</a:t>
            </a:r>
            <a:br>
              <a:rPr lang="en-US" sz="3200" b="1" dirty="0">
                <a:solidFill>
                  <a:srgbClr val="0070C0"/>
                </a:solidFill>
              </a:rPr>
            </a:br>
            <a:r>
              <a:rPr lang="en-US" sz="3200" b="1" dirty="0">
                <a:solidFill>
                  <a:srgbClr val="0070C0"/>
                </a:solidFill>
              </a:rPr>
              <a:t>What You Need To Know</a:t>
            </a:r>
          </a:p>
          <a:p>
            <a:pPr lvl="5"/>
            <a:endParaRPr lang="en-US" altLang="en-US" sz="3000" dirty="0">
              <a:solidFill>
                <a:srgbClr val="0070C0"/>
              </a:solidFill>
            </a:endParaRPr>
          </a:p>
          <a:p>
            <a:pPr marL="0" lvl="5"/>
            <a:r>
              <a:rPr lang="en-US" altLang="en-US" sz="3000" dirty="0">
                <a:solidFill>
                  <a:srgbClr val="0070C0"/>
                </a:solidFill>
              </a:rPr>
              <a:t>Contents of CTA Agreement</a:t>
            </a:r>
          </a:p>
          <a:p>
            <a:pPr marL="0" lvl="5"/>
            <a:endParaRPr lang="en-US" altLang="en-US" sz="3000" dirty="0">
              <a:solidFill>
                <a:srgbClr val="0070C0"/>
              </a:solidFill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70C0"/>
                </a:solidFill>
              </a:rPr>
              <a:t>Reporting of Sales &amp; IFF Payment Responsibility</a:t>
            </a:r>
          </a:p>
          <a:p>
            <a:pPr lvl="6" algn="l"/>
            <a:endParaRPr lang="en-US" altLang="en-US" sz="2400" dirty="0">
              <a:solidFill>
                <a:srgbClr val="0070C0"/>
              </a:solidFill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70C0"/>
                </a:solidFill>
              </a:rPr>
              <a:t>Performance Evaluations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altLang="en-US" sz="3000" dirty="0">
              <a:solidFill>
                <a:srgbClr val="0070C0"/>
              </a:solidFill>
            </a:endParaRPr>
          </a:p>
          <a:p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D50D657-89BC-4DFB-B13D-9545D78A768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" y="6007713"/>
            <a:ext cx="1661163" cy="62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774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253"/>
    </mc:Choice>
    <mc:Fallback xmlns="">
      <p:transition spd="slow" advTm="19253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- 2018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b="1" dirty="0">
                <a:solidFill>
                  <a:srgbClr val="0070C0"/>
                </a:solidFill>
              </a:rPr>
              <a:t>Concluding Thoughts</a:t>
            </a:r>
            <a:endParaRPr lang="en-US" sz="3200" dirty="0">
              <a:solidFill>
                <a:srgbClr val="0070C0"/>
              </a:solidFill>
            </a:endParaRPr>
          </a:p>
          <a:p>
            <a:pPr lvl="2" algn="l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070C0"/>
              </a:solidFill>
            </a:endParaRPr>
          </a:p>
          <a:p>
            <a:pPr lvl="5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70C0"/>
              </a:solidFill>
            </a:endParaRPr>
          </a:p>
          <a:p>
            <a:pPr lvl="5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Identify Partners Early</a:t>
            </a:r>
          </a:p>
          <a:p>
            <a:pPr lvl="5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70C0"/>
              </a:solidFill>
            </a:endParaRPr>
          </a:p>
          <a:p>
            <a:pPr lvl="5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Pre-Negotiated CTA Agreements</a:t>
            </a:r>
          </a:p>
          <a:p>
            <a:pPr lvl="5" algn="l"/>
            <a:endParaRPr lang="en-US" sz="2400" dirty="0">
              <a:solidFill>
                <a:srgbClr val="0070C0"/>
              </a:solidFill>
            </a:endParaRPr>
          </a:p>
          <a:p>
            <a:pPr lvl="5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Turn CTA Agreement with Proposal</a:t>
            </a:r>
          </a:p>
          <a:p>
            <a:pPr lvl="5" algn="l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altLang="en-US" sz="1400" dirty="0">
              <a:solidFill>
                <a:srgbClr val="0070C0"/>
              </a:solidFill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altLang="en-US" sz="3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D50D657-89BC-4DFB-B13D-9545D78A768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" y="6007713"/>
            <a:ext cx="1661163" cy="62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5542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8752" y="3501829"/>
            <a:ext cx="2833126" cy="251572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6B5C0AF-1F5D-4A2B-B3F5-1166131AB8AE}"/>
              </a:ext>
            </a:extLst>
          </p:cNvPr>
          <p:cNvSpPr txBox="1"/>
          <p:nvPr/>
        </p:nvSpPr>
        <p:spPr>
          <a:xfrm>
            <a:off x="238126" y="2237525"/>
            <a:ext cx="11509056" cy="36933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CONTACT OUR SPEAKER    Mark A. </a:t>
            </a:r>
            <a:r>
              <a:rPr lang="en-US" dirty="0" err="1"/>
              <a:t>Amadeo</a:t>
            </a:r>
            <a:r>
              <a:rPr lang="en-US" dirty="0"/>
              <a:t>    AT    202-640-2090    AND AT       </a:t>
            </a:r>
            <a:r>
              <a:rPr lang="en-US" dirty="0">
                <a:hlinkClick r:id="rId4"/>
              </a:rPr>
              <a:t>mamadeo@amadeolaw.com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C25EA39-9726-4770-93A6-492778497DBA}"/>
              </a:ext>
            </a:extLst>
          </p:cNvPr>
          <p:cNvSpPr txBox="1"/>
          <p:nvPr/>
        </p:nvSpPr>
        <p:spPr>
          <a:xfrm>
            <a:off x="4805362" y="1461672"/>
            <a:ext cx="244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  <a:highlight>
                  <a:srgbClr val="FFFF00"/>
                </a:highlight>
              </a:rPr>
              <a:t>QUESTIONS?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E735E6A-B68E-485D-AA49-96A84A0E4380}"/>
              </a:ext>
            </a:extLst>
          </p:cNvPr>
          <p:cNvSpPr txBox="1"/>
          <p:nvPr/>
        </p:nvSpPr>
        <p:spPr>
          <a:xfrm>
            <a:off x="431958" y="562708"/>
            <a:ext cx="113152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THANK YOU FOR ATTENDING!!      </a:t>
            </a:r>
            <a:r>
              <a:rPr lang="en-US" sz="3200" b="1" dirty="0">
                <a:solidFill>
                  <a:schemeClr val="accent1"/>
                </a:solidFill>
              </a:rPr>
              <a:t>  WWW.JENNIFERSCHAUS.COM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4F0CBE36-66C8-4CDE-B5D4-A47E5CE7E572}"/>
              </a:ext>
            </a:extLst>
          </p:cNvPr>
          <p:cNvSpPr txBox="1"/>
          <p:nvPr/>
        </p:nvSpPr>
        <p:spPr>
          <a:xfrm>
            <a:off x="431959" y="5944333"/>
            <a:ext cx="113280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SERVICES FOR US FEDERAL CONTRACTORS </a:t>
            </a:r>
            <a:r>
              <a:rPr lang="en-US" sz="2800" b="1" dirty="0">
                <a:solidFill>
                  <a:schemeClr val="accent1"/>
                </a:solidFill>
              </a:rPr>
              <a:t>     OFFICE:  2 0 2 – 3 6 5 – 0 5 9 8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511215B7-4442-4CC2-A585-5F0BD880B09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398" y="3758454"/>
            <a:ext cx="4720006" cy="2154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106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- 2018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4240" y="772159"/>
            <a:ext cx="10424160" cy="3982833"/>
          </a:xfrm>
          <a:ln w="76200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endParaRPr lang="en-US" b="1" dirty="0"/>
          </a:p>
          <a:p>
            <a:r>
              <a:rPr lang="en-US" b="1" dirty="0"/>
              <a:t>Join Us for Our 2018 Series of Complimentary Webinars </a:t>
            </a:r>
          </a:p>
          <a:p>
            <a:r>
              <a:rPr lang="en-US" b="1" dirty="0"/>
              <a:t>on various US Federal Government Contracting Topics.  </a:t>
            </a:r>
          </a:p>
          <a:p>
            <a:endParaRPr lang="en-US" b="1" dirty="0"/>
          </a:p>
          <a:p>
            <a:r>
              <a:rPr lang="en-US" b="1" dirty="0"/>
              <a:t>Presenters are industry experts </a:t>
            </a:r>
          </a:p>
          <a:p>
            <a:r>
              <a:rPr lang="en-US" b="1" dirty="0"/>
              <a:t>sharing knowledge </a:t>
            </a:r>
          </a:p>
          <a:p>
            <a:r>
              <a:rPr lang="en-US" b="1" dirty="0"/>
              <a:t>about the competitive government contracting sector.</a:t>
            </a:r>
          </a:p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Find all of our Govt Contracting webinars (free download) at </a:t>
            </a:r>
            <a:r>
              <a:rPr lang="en-US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dirty="0">
                <a:solidFill>
                  <a:srgbClr val="C00000"/>
                </a:solidFill>
              </a:rPr>
              <a:t> </a:t>
            </a:r>
          </a:p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FF0000"/>
                </a:solidFill>
                <a:highlight>
                  <a:srgbClr val="FFFF00"/>
                </a:highlight>
              </a:rPr>
              <a:t>Contact Us @ 2 0 2 – 3 6 5 – 0 5 9 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3520" y="4852813"/>
            <a:ext cx="2330822" cy="192678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523E9927-06DA-46AD-8F7B-720B4DF84DD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240" y="5069127"/>
            <a:ext cx="4343083" cy="149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010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45"/>
    </mc:Choice>
    <mc:Fallback xmlns="">
      <p:transition spd="slow" advTm="2845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- 2018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4240" y="772159"/>
            <a:ext cx="10424160" cy="3982833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b="1" dirty="0"/>
          </a:p>
          <a:p>
            <a:r>
              <a:rPr lang="en-US" b="1" dirty="0"/>
              <a:t>REMINDERS:</a:t>
            </a:r>
          </a:p>
          <a:p>
            <a:endParaRPr lang="en-US" b="1" dirty="0"/>
          </a:p>
          <a:p>
            <a:r>
              <a:rPr lang="en-US" dirty="0"/>
              <a:t>All webinars are complimentary.</a:t>
            </a:r>
          </a:p>
          <a:p>
            <a:r>
              <a:rPr lang="en-US" dirty="0"/>
              <a:t>All webinars are recorded.</a:t>
            </a:r>
          </a:p>
          <a:p>
            <a:r>
              <a:rPr lang="en-US" dirty="0"/>
              <a:t>They are found on our website and on YouTube.</a:t>
            </a:r>
          </a:p>
          <a:p>
            <a:r>
              <a:rPr lang="en-US" dirty="0"/>
              <a:t>Please send your questions to the speaker directly.</a:t>
            </a:r>
          </a:p>
          <a:p>
            <a:r>
              <a:rPr lang="en-US" dirty="0"/>
              <a:t>Thank you for participating.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3520" y="4852813"/>
            <a:ext cx="2330822" cy="192678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523E9927-06DA-46AD-8F7B-720B4DF84DD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240" y="5069127"/>
            <a:ext cx="4343083" cy="149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419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78"/>
    </mc:Choice>
    <mc:Fallback xmlns="">
      <p:transition spd="slow" advTm="3878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- 2018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12520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b="1" dirty="0">
              <a:solidFill>
                <a:srgbClr val="C00000"/>
              </a:solidFill>
            </a:endParaRPr>
          </a:p>
          <a:p>
            <a:r>
              <a:rPr lang="en-US" sz="3200" b="1" dirty="0">
                <a:solidFill>
                  <a:srgbClr val="C00000"/>
                </a:solidFill>
              </a:rPr>
              <a:t>ABOUT JENNIFER SCHAUS &amp; ASSOCIATES: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Based in downtown Washington, DC;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A la carte services for Federal Contractors;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Proposal Writing to GSA Schedules, 8a Cert and Contract Administration, etc.;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Educational webinars;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solidFill>
                  <a:srgbClr val="0070C0"/>
                </a:solidFill>
              </a:rPr>
              <a:t>Networking events and seminars;</a:t>
            </a:r>
          </a:p>
          <a:p>
            <a:r>
              <a:rPr lang="en-US" sz="3200" b="1" dirty="0">
                <a:solidFill>
                  <a:srgbClr val="C00000"/>
                </a:solidFill>
              </a:rPr>
              <a:t>WEBSITE:</a:t>
            </a:r>
            <a:r>
              <a:rPr lang="en-US" sz="3200" dirty="0">
                <a:solidFill>
                  <a:srgbClr val="0070C0"/>
                </a:solidFill>
              </a:rPr>
              <a:t>  </a:t>
            </a:r>
            <a:r>
              <a:rPr lang="en-US" sz="3200" dirty="0">
                <a:solidFill>
                  <a:srgbClr val="0070C0"/>
                </a:solidFill>
                <a:hlinkClick r:id="rId3"/>
              </a:rPr>
              <a:t>http://www.JenniferSchaus.com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</a:p>
          <a:p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280" y="5848085"/>
            <a:ext cx="1111622" cy="9189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98CD2000-E0C0-4EE3-AFD9-EE59BD143E0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841" y="5944758"/>
            <a:ext cx="3688080" cy="725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261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35"/>
    </mc:Choice>
    <mc:Fallback xmlns="">
      <p:transition spd="slow" advTm="3435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- 2018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99520" cy="5022029"/>
          </a:xfrm>
          <a:ln w="762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ABOUT OUR SPEAKER:</a:t>
            </a:r>
          </a:p>
          <a:p>
            <a:r>
              <a:rPr lang="en-US" sz="3200" dirty="0">
                <a:solidFill>
                  <a:schemeClr val="accent1"/>
                </a:solidFill>
              </a:rPr>
              <a:t>Mark Amadeo 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altLang="en-US" dirty="0">
              <a:solidFill>
                <a:srgbClr val="0070C0"/>
              </a:solidFill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70C0"/>
                </a:solidFill>
              </a:rPr>
              <a:t>Over 20 years as government counsel &amp; law firm counsel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L</a:t>
            </a:r>
            <a:r>
              <a:rPr lang="en-US" altLang="en-US" sz="2400" dirty="0">
                <a:solidFill>
                  <a:srgbClr val="0070C0"/>
                </a:solidFill>
              </a:rPr>
              <a:t>L.M. Georgetown University Law Center; J.D. University of Wisconsin Law School;  B.A. Boston College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Founder &amp; Managing Partner of Amadeo Law Firm, PLLC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Focus on Government Contracting &amp; Technology</a:t>
            </a:r>
          </a:p>
          <a:p>
            <a:pPr marL="3657600" lvl="7" indent="-4572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70C0"/>
                </a:solidFill>
              </a:rPr>
              <a:t>Review/negotiation: FAR/DFARS compliance</a:t>
            </a:r>
          </a:p>
          <a:p>
            <a:pPr marL="3657600" lvl="7" indent="-4572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70C0"/>
                </a:solidFill>
              </a:rPr>
              <a:t>Pre &amp; Post Award Teaming: JV’s &amp; Subcontracts</a:t>
            </a:r>
          </a:p>
          <a:p>
            <a:pPr marL="3657600" lvl="7" indent="-4572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70C0"/>
                </a:solidFill>
              </a:rPr>
              <a:t>Technology: IP preservation &amp; commercialization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298" y="5818094"/>
            <a:ext cx="1111622" cy="918926"/>
          </a:xfrm>
          <a:prstGeom prst="rect">
            <a:avLst/>
          </a:prstGeom>
        </p:spPr>
      </p:pic>
      <p:pic>
        <p:nvPicPr>
          <p:cNvPr id="8" name="Graphic 7" descr="Radio microphone">
            <a:extLst>
              <a:ext uri="{FF2B5EF4-FFF2-40B4-BE49-F238E27FC236}">
                <a16:creationId xmlns:a16="http://schemas.microsoft.com/office/drawing/2014/main" xmlns="" id="{FC41EACF-4409-4F03-8B49-3CB335EBE83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9753600" y="1158240"/>
            <a:ext cx="1405354" cy="10718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F0BE9215-B8BB-4DC4-A73F-185DBB1C2FE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" y="5965136"/>
            <a:ext cx="1661163" cy="62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497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789"/>
    </mc:Choice>
    <mc:Fallback xmlns="">
      <p:transition spd="slow" advTm="25789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- 2018 -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47251"/>
            <a:ext cx="1141984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endParaRPr lang="en-US" sz="3200" dirty="0">
              <a:solidFill>
                <a:srgbClr val="0070C0"/>
              </a:solidFill>
            </a:endParaRPr>
          </a:p>
          <a:p>
            <a:endParaRPr lang="en-US" sz="3200" dirty="0">
              <a:solidFill>
                <a:srgbClr val="0070C0"/>
              </a:solidFill>
            </a:endParaRPr>
          </a:p>
          <a:p>
            <a:r>
              <a:rPr lang="en-US" sz="3200" dirty="0">
                <a:solidFill>
                  <a:srgbClr val="0070C0"/>
                </a:solidFill>
              </a:rPr>
              <a:t>GSA CTA’s (Contractor Teaming Arrangements)</a:t>
            </a:r>
            <a:br>
              <a:rPr lang="en-US" sz="3200" dirty="0">
                <a:solidFill>
                  <a:srgbClr val="0070C0"/>
                </a:solidFill>
              </a:rPr>
            </a:br>
            <a:r>
              <a:rPr lang="en-US" sz="3200" dirty="0">
                <a:solidFill>
                  <a:srgbClr val="0070C0"/>
                </a:solidFill>
              </a:rPr>
              <a:t>What You Need To Know</a:t>
            </a:r>
          </a:p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dirty="0">
                <a:solidFill>
                  <a:srgbClr val="C00000"/>
                </a:solidFill>
              </a:rPr>
              <a:t>Wednesday,  September 19, 2018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48BEA04-4409-43D3-A9F6-D4A1B8F888D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" y="6007713"/>
            <a:ext cx="1661163" cy="62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36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47"/>
    </mc:Choice>
    <mc:Fallback xmlns="">
      <p:transition spd="slow" advTm="11047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- 2018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b="1" dirty="0">
                <a:solidFill>
                  <a:srgbClr val="0070C0"/>
                </a:solidFill>
              </a:rPr>
              <a:t>GSA CTA’S (Contractor Teaming Arrangements)</a:t>
            </a:r>
            <a:br>
              <a:rPr lang="en-US" sz="3200" b="1" dirty="0">
                <a:solidFill>
                  <a:srgbClr val="0070C0"/>
                </a:solidFill>
              </a:rPr>
            </a:br>
            <a:r>
              <a:rPr lang="en-US" sz="3200" b="1" dirty="0">
                <a:solidFill>
                  <a:srgbClr val="0070C0"/>
                </a:solidFill>
              </a:rPr>
              <a:t>What You Need To Know</a:t>
            </a:r>
          </a:p>
          <a:p>
            <a:pPr lvl="5"/>
            <a:endParaRPr lang="en-US" altLang="en-US" sz="3000" dirty="0">
              <a:solidFill>
                <a:srgbClr val="0070C0"/>
              </a:solidFill>
            </a:endParaRPr>
          </a:p>
          <a:p>
            <a:pPr marL="0" lvl="5"/>
            <a:r>
              <a:rPr lang="en-US" altLang="en-US" sz="3000" dirty="0">
                <a:solidFill>
                  <a:srgbClr val="0070C0"/>
                </a:solidFill>
              </a:rPr>
              <a:t>What They Are Not</a:t>
            </a:r>
          </a:p>
          <a:p>
            <a:pPr marL="0" lvl="5"/>
            <a:endParaRPr lang="en-US" altLang="en-US" sz="3000" dirty="0">
              <a:solidFill>
                <a:srgbClr val="0070C0"/>
              </a:solidFill>
            </a:endParaRPr>
          </a:p>
          <a:p>
            <a:pPr marL="0" lvl="5"/>
            <a:r>
              <a:rPr lang="en-US" altLang="en-US" sz="2600" dirty="0">
                <a:solidFill>
                  <a:srgbClr val="0070C0"/>
                </a:solidFill>
              </a:rPr>
              <a:t>Not FAR 9.6 Contractor Teaming Arrangements</a:t>
            </a:r>
          </a:p>
          <a:p>
            <a:pPr lvl="5" algn="l"/>
            <a:endParaRPr lang="en-US" altLang="en-US" sz="2600" dirty="0">
              <a:solidFill>
                <a:srgbClr val="0070C0"/>
              </a:solidFill>
            </a:endParaRPr>
          </a:p>
          <a:p>
            <a:pPr lvl="5" algn="l"/>
            <a:r>
              <a:rPr lang="en-US" altLang="en-US" sz="2600" dirty="0">
                <a:solidFill>
                  <a:srgbClr val="0070C0"/>
                </a:solidFill>
              </a:rPr>
              <a:t>	</a:t>
            </a:r>
            <a:r>
              <a:rPr lang="en-US" altLang="en-US" sz="2400" dirty="0">
                <a:solidFill>
                  <a:srgbClr val="0070C0"/>
                </a:solidFill>
              </a:rPr>
              <a:t>FAR 9.6 – Two Ways Companies Work Together Under A Contract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70C0"/>
                </a:solidFill>
              </a:rPr>
              <a:t>Horizontal Relationship – Joint Ventures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rgbClr val="0070C0"/>
              </a:solidFill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70C0"/>
                </a:solidFill>
              </a:rPr>
              <a:t>Vertical Relationship – Prime/Subcontractor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altLang="en-US" sz="3000" dirty="0">
              <a:solidFill>
                <a:srgbClr val="0070C0"/>
              </a:solidFill>
            </a:endParaRPr>
          </a:p>
          <a:p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D50D657-89BC-4DFB-B13D-9545D78A768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" y="6007713"/>
            <a:ext cx="1661163" cy="62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556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253"/>
    </mc:Choice>
    <mc:Fallback xmlns="">
      <p:transition spd="slow" advTm="19253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- 2018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b="1" dirty="0">
                <a:solidFill>
                  <a:srgbClr val="0070C0"/>
                </a:solidFill>
              </a:rPr>
              <a:t>GSA CTA’S (Contractor Teaming Arrangements)</a:t>
            </a:r>
            <a:br>
              <a:rPr lang="en-US" sz="3200" b="1" dirty="0">
                <a:solidFill>
                  <a:srgbClr val="0070C0"/>
                </a:solidFill>
              </a:rPr>
            </a:br>
            <a:r>
              <a:rPr lang="en-US" sz="3200" b="1" dirty="0">
                <a:solidFill>
                  <a:srgbClr val="0070C0"/>
                </a:solidFill>
              </a:rPr>
              <a:t>What You Need To Know</a:t>
            </a:r>
          </a:p>
          <a:p>
            <a:pPr lvl="5"/>
            <a:endParaRPr lang="en-US" altLang="en-US" sz="3000" dirty="0">
              <a:solidFill>
                <a:srgbClr val="0070C0"/>
              </a:solidFill>
            </a:endParaRPr>
          </a:p>
          <a:p>
            <a:pPr marL="0" lvl="5"/>
            <a:r>
              <a:rPr lang="en-US" altLang="en-US" sz="3000" dirty="0">
                <a:solidFill>
                  <a:srgbClr val="0070C0"/>
                </a:solidFill>
              </a:rPr>
              <a:t>What They Are</a:t>
            </a:r>
          </a:p>
          <a:p>
            <a:pPr marL="0" lvl="5"/>
            <a:endParaRPr lang="en-US" altLang="en-US" sz="3000" dirty="0">
              <a:solidFill>
                <a:srgbClr val="0070C0"/>
              </a:solidFill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70C0"/>
                </a:solidFill>
              </a:rPr>
              <a:t>Two or More GSA Schedule Contractors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rgbClr val="0070C0"/>
              </a:solidFill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70C0"/>
                </a:solidFill>
              </a:rPr>
              <a:t>Meet Agency Requirements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altLang="en-US" sz="3000" dirty="0">
              <a:solidFill>
                <a:srgbClr val="0070C0"/>
              </a:solidFill>
            </a:endParaRPr>
          </a:p>
          <a:p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D50D657-89BC-4DFB-B13D-9545D78A768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" y="6007713"/>
            <a:ext cx="1661163" cy="62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565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253"/>
    </mc:Choice>
    <mc:Fallback xmlns="">
      <p:transition spd="slow" advTm="19253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470720-B7CA-4BD1-9C2A-E97711B39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536" y="139850"/>
            <a:ext cx="11854927" cy="41954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Jennifer Schaus &amp; Associates – </a:t>
            </a:r>
            <a:r>
              <a:rPr lang="en-US" sz="1600" b="1" dirty="0">
                <a:solidFill>
                  <a:srgbClr val="C00000"/>
                </a:solidFill>
              </a:rPr>
              <a:t>GOV CON WEBINAR SERIES - 2018  - WASHINGTON DC    </a:t>
            </a:r>
            <a:r>
              <a:rPr lang="en-US" sz="1600" b="1" dirty="0">
                <a:solidFill>
                  <a:srgbClr val="C00000"/>
                </a:solidFill>
                <a:hlinkClick r:id="rId3"/>
              </a:rPr>
              <a:t>www.JenniferSchaus.com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7915382-7617-4DED-BDDB-301F1D083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0" y="677731"/>
            <a:ext cx="11358880" cy="5022029"/>
          </a:xfrm>
          <a:ln w="76200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endParaRPr lang="en-US" sz="3200" dirty="0">
              <a:solidFill>
                <a:srgbClr val="C00000"/>
              </a:solidFill>
            </a:endParaRPr>
          </a:p>
          <a:p>
            <a:r>
              <a:rPr lang="en-US" sz="3200" b="1" dirty="0">
                <a:solidFill>
                  <a:srgbClr val="0070C0"/>
                </a:solidFill>
              </a:rPr>
              <a:t>GSA CTA’S (Contractor Teaming Arrangements)</a:t>
            </a:r>
            <a:br>
              <a:rPr lang="en-US" sz="3200" b="1" dirty="0">
                <a:solidFill>
                  <a:srgbClr val="0070C0"/>
                </a:solidFill>
              </a:rPr>
            </a:br>
            <a:r>
              <a:rPr lang="en-US" sz="3200" b="1" dirty="0">
                <a:solidFill>
                  <a:srgbClr val="0070C0"/>
                </a:solidFill>
              </a:rPr>
              <a:t>What You Need To Know</a:t>
            </a:r>
          </a:p>
          <a:p>
            <a:pPr lvl="5"/>
            <a:endParaRPr lang="en-US" altLang="en-US" sz="3000" dirty="0">
              <a:solidFill>
                <a:srgbClr val="0070C0"/>
              </a:solidFill>
            </a:endParaRPr>
          </a:p>
          <a:p>
            <a:pPr marL="0" lvl="5"/>
            <a:r>
              <a:rPr lang="en-US" altLang="en-US" sz="3000" dirty="0">
                <a:solidFill>
                  <a:srgbClr val="0070C0"/>
                </a:solidFill>
              </a:rPr>
              <a:t>Mechanics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rgbClr val="0070C0"/>
              </a:solidFill>
            </a:endParaRPr>
          </a:p>
          <a:p>
            <a:pPr lvl="6" algn="l"/>
            <a:r>
              <a:rPr lang="en-US" altLang="en-US" sz="2400" dirty="0">
                <a:solidFill>
                  <a:srgbClr val="0070C0"/>
                </a:solidFill>
              </a:rPr>
              <a:t>Collaboration – Not Separate Legal Entity</a:t>
            </a:r>
          </a:p>
          <a:p>
            <a:pPr lvl="6" algn="l"/>
            <a:endParaRPr lang="en-US" altLang="en-US" sz="2400" dirty="0">
              <a:solidFill>
                <a:srgbClr val="0070C0"/>
              </a:solidFill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70C0"/>
                </a:solidFill>
              </a:rPr>
              <a:t>CTA Agreement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rgbClr val="0070C0"/>
              </a:solidFill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70C0"/>
                </a:solidFill>
              </a:rPr>
              <a:t>Team Identifies CTA In Bid/Quote/Proposals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rgbClr val="0070C0"/>
              </a:solidFill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70C0"/>
                </a:solidFill>
              </a:rPr>
              <a:t>Upon Award Team Leader Is Point Person</a:t>
            </a:r>
          </a:p>
          <a:p>
            <a:pPr lvl="6" algn="l"/>
            <a:endParaRPr lang="en-US" altLang="en-US" sz="2400" dirty="0">
              <a:solidFill>
                <a:srgbClr val="0070C0"/>
              </a:solidFill>
            </a:endParaRP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70C0"/>
                </a:solidFill>
              </a:rPr>
              <a:t>Schedule CTA’s Are Considered Special Ordering Procedures</a:t>
            </a:r>
          </a:p>
          <a:p>
            <a:pPr marL="3200400" lvl="6" indent="-457200" algn="l"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rgbClr val="0070C0"/>
              </a:solidFill>
            </a:endParaRPr>
          </a:p>
          <a:p>
            <a:pPr lvl="6" algn="l"/>
            <a:endParaRPr lang="en-US" altLang="en-US" sz="3000" dirty="0">
              <a:solidFill>
                <a:srgbClr val="0070C0"/>
              </a:solidFill>
            </a:endParaRPr>
          </a:p>
          <a:p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4F333B5-6710-4C55-8383-8E1CEEA6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1840" y="5860671"/>
            <a:ext cx="1111622" cy="9189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D50D657-89BC-4DFB-B13D-9545D78A768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" y="6007713"/>
            <a:ext cx="1661163" cy="62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609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253"/>
    </mc:Choice>
    <mc:Fallback xmlns="">
      <p:transition spd="slow" advTm="19253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6177</TotalTime>
  <Words>580</Words>
  <Application>Microsoft Office PowerPoint</Application>
  <PresentationFormat>Widescreen</PresentationFormat>
  <Paragraphs>191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Bookman Old Style</vt:lpstr>
      <vt:lpstr>Calibri</vt:lpstr>
      <vt:lpstr>Calibri Light</vt:lpstr>
      <vt:lpstr>Office Theme</vt:lpstr>
      <vt:lpstr>Jennifer Schaus &amp; Associates SERVICES FOR US FEDERAL GOVERNMENT CONTRACTORS  WEBINAR WEDNESDAYS – 2018  WASHINGTON, DC OFFICE PHONE:  2 0 2 – 3 6 5 – 0 5 9 8</vt:lpstr>
      <vt:lpstr>Jennifer Schaus &amp; Associates – GOV CON WEBINAR SERIES - 2018  - WASHINGTON DC    www.JenniferSchaus.com </vt:lpstr>
      <vt:lpstr>Jennifer Schaus &amp; Associates – GOV CON WEBINAR SERIES - 2018  - WASHINGTON DC    www.JenniferSchaus.com </vt:lpstr>
      <vt:lpstr>Jennifer Schaus &amp; Associates – GOV CON WEBINAR SERIES - 2018  - WASHINGTON DC    www.JenniferSchaus.com </vt:lpstr>
      <vt:lpstr>Jennifer Schaus &amp; Associates – GOV CON WEBINAR SERIES - 2018  - WASHINGTON DC    www.JenniferSchaus.com </vt:lpstr>
      <vt:lpstr>Jennifer Schaus &amp; Associates – GOV CON WEBINAR SERIES - 2018 - WASHINGTON DC    www.JenniferSchaus.com </vt:lpstr>
      <vt:lpstr>Jennifer Schaus &amp; Associates – GOV CON WEBINAR SERIES - 2018  - WASHINGTON DC    www.JenniferSchaus.com </vt:lpstr>
      <vt:lpstr>Jennifer Schaus &amp; Associates – GOV CON WEBINAR SERIES - 2018  - WASHINGTON DC    www.JenniferSchaus.com </vt:lpstr>
      <vt:lpstr>Jennifer Schaus &amp; Associates – GOV CON WEBINAR SERIES - 2018  - WASHINGTON DC    www.JenniferSchaus.com </vt:lpstr>
      <vt:lpstr>Jennifer Schaus &amp; Associates – GOV CON WEBINAR SERIES - 2018  - WASHINGTON DC    www.JenniferSchaus.com </vt:lpstr>
      <vt:lpstr>Jennifer Schaus &amp; Associates – GOV CON WEBINAR SERIES - 2018  - WASHINGTON DC    www.JenniferSchaus.com </vt:lpstr>
      <vt:lpstr>Jennifer Schaus &amp; Associates – GOV CON WEBINAR SERIES - 2018  - WASHINGTON DC    www.JenniferSchaus.com </vt:lpstr>
      <vt:lpstr>Jennifer Schaus &amp; Associates – GOV CON WEBINAR SERIES - 2018  - WASHINGTON DC    www.JenniferSchaus.com </vt:lpstr>
      <vt:lpstr>Jennifer Schaus &amp; Associates – GOV CON WEBINAR SERIES - 2018  - WASHINGTON DC    www.JenniferSchaus.com </vt:lpstr>
      <vt:lpstr>Jennifer Schaus &amp; Associates – GOV CON WEBINAR SERIES - 2018  - WASHINGTON DC    www.JenniferSchaus.com </vt:lpstr>
      <vt:lpstr>Jennifer Schaus &amp; Associates – GOV CON WEBINAR SERIES - 2018  - WASHINGTON DC    www.JenniferSchaus.com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Jennifer Schaus &amp;  Associates</dc:title>
  <dc:creator>Jennifer</dc:creator>
  <cp:lastModifiedBy>MA</cp:lastModifiedBy>
  <cp:revision>185</cp:revision>
  <cp:lastPrinted>2018-02-04T13:14:10Z</cp:lastPrinted>
  <dcterms:created xsi:type="dcterms:W3CDTF">2017-06-26T21:25:10Z</dcterms:created>
  <dcterms:modified xsi:type="dcterms:W3CDTF">2018-09-19T18:43:13Z</dcterms:modified>
</cp:coreProperties>
</file>