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93" r:id="rId3"/>
    <p:sldId id="329" r:id="rId4"/>
    <p:sldId id="330" r:id="rId5"/>
    <p:sldId id="376" r:id="rId6"/>
    <p:sldId id="375" r:id="rId7"/>
    <p:sldId id="374" r:id="rId8"/>
    <p:sldId id="363" r:id="rId9"/>
    <p:sldId id="367" r:id="rId10"/>
    <p:sldId id="368" r:id="rId11"/>
    <p:sldId id="364" r:id="rId12"/>
    <p:sldId id="369" r:id="rId13"/>
    <p:sldId id="371" r:id="rId14"/>
    <p:sldId id="372" r:id="rId15"/>
    <p:sldId id="373" r:id="rId16"/>
    <p:sldId id="366" r:id="rId17"/>
    <p:sldId id="343" r:id="rId18"/>
    <p:sldId id="300" r:id="rId1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799"/>
    <a:srgbClr val="3A949F"/>
    <a:srgbClr val="318499"/>
    <a:srgbClr val="800000"/>
    <a:srgbClr val="FF0066"/>
    <a:srgbClr val="FF33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75510" autoAdjust="0"/>
  </p:normalViewPr>
  <p:slideViewPr>
    <p:cSldViewPr>
      <p:cViewPr varScale="1">
        <p:scale>
          <a:sx n="85" d="100"/>
          <a:sy n="85" d="100"/>
        </p:scale>
        <p:origin x="189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828" y="102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11F41AB-E22E-4EEB-9347-BCDAFC2521B6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4" tIns="46587" rIns="93174" bIns="4658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4" tIns="46587" rIns="93174" bIns="46587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74" tIns="46587" rIns="93174" bIns="4658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280CE4C-E674-4CF1-9D7D-84D3A373AD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853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5020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39849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3938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608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435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0874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371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04999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7379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5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850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775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848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156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1549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1553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b="0" u="none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6661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826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4A449-08D3-4285-979A-B334B945D8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37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C15AA-ABD5-440F-BA9F-2CA4BACD4C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13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F34E3-7E86-4B26-8690-401ECC6808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84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34D5C-40D2-4944-9608-2ADDA1D1DD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752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713B5-F1B4-435B-87FD-0ADD1729D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12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FF3DD-8151-40BC-820C-59D8EE0CAE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210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8B30D-A335-47C5-8A2D-431E9A03A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0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71E8C-6846-4C9F-BAA7-A49AB6DB9C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82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B008C-82F1-4382-9E08-D4627BD315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84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3FD33-AC68-4498-8D87-77B6CB8E94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88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7E19A-F55E-43DE-88B1-25E5C9B233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168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23C79C9-E312-49C6-A74A-242B01E3D9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amadeo@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amadeolaw.com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amadeolaw.com/index.php/firm-resources/webinars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</a:rPr>
              <a:t>February 18, 2021</a:t>
            </a:r>
            <a:br>
              <a:rPr lang="en-US" altLang="en-US" sz="2400" b="1" dirty="0">
                <a:solidFill>
                  <a:srgbClr val="2C7799"/>
                </a:solidFill>
              </a:rPr>
            </a:b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Presented By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Mark A. Amadeo</a:t>
            </a: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80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79605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Mentor-Protégé Agreement</a:t>
            </a:r>
          </a:p>
          <a:p>
            <a:pPr marL="1370013" indent="0" eaLnBrk="1" hangingPunct="1"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0013" indent="0" eaLnBrk="1" hangingPunct="1"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Total term including extensions - must be no longer than </a:t>
            </a:r>
            <a:r>
              <a:rPr lang="en-US" altLang="en-US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6 years</a:t>
            </a:r>
          </a:p>
          <a:p>
            <a:pPr marL="1370013" indent="0" eaLnBrk="1" hangingPunct="1">
              <a:buNone/>
            </a:pPr>
            <a:endParaRPr lang="en-US" altLang="en-US" sz="1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Must be approved by SBA before offer is submitted – for JV affiliation exception to apply</a:t>
            </a:r>
            <a:endParaRPr lang="en-US" altLang="en-US" sz="14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0171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Additional JV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Affiliation Exception Requirements</a:t>
            </a:r>
          </a:p>
          <a:p>
            <a:pPr marL="1370013" indent="0" eaLnBrk="1" hangingPunct="1"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9699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Joint Venture Agreement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Must meet 12 requirements under 13 CFR 125.8(b)(2)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Must meet performance of work requirements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Small business must perform at least 40% of JV work</a:t>
            </a:r>
          </a:p>
          <a:p>
            <a:pPr marL="9699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Protégé Certification – before doing any work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JVA meets 12 requirements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Parties will comply with JVA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Parties will comply with performance of work req’s</a:t>
            </a: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4699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79605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Mentors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 concern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For Profit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Any Size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Capable of assisting protégé 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Not debarred or suspended 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Can impart value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SBA will reject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Does not possess good character/favorable financials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Employs/controls protégé managers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Is otherwise affiliated with protégé</a:t>
            </a:r>
          </a:p>
          <a:p>
            <a:pPr marL="1370013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970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79605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Mentors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Multiple Protégés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Generally – no more than </a:t>
            </a:r>
            <a:r>
              <a:rPr lang="en-US" altLang="en-US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three</a:t>
            </a: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 at a time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</a:t>
            </a:r>
            <a:r>
              <a:rPr lang="en-US" altLang="en-US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Exception: protégés in Puerto Rico – first two don’t 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	count against limit</a:t>
            </a: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 and additional protégé must demonstrate their relationship will not adversely affect either relationship 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 cannot submit competing offers</a:t>
            </a: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8298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79605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Protégés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Must be small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May self-certify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Can be mentor and protégé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 can own up to 40% of protege</a:t>
            </a:r>
          </a:p>
          <a:p>
            <a:pPr marL="1370013" indent="0" eaLnBrk="1" hangingPunct="1">
              <a:buNone/>
            </a:pPr>
            <a:b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</a:b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When seeking to qualify under secondary NAICS</a:t>
            </a:r>
          </a:p>
          <a:p>
            <a:pPr marL="1655763" indent="-285750" eaLnBrk="1" hangingPunct="1"/>
            <a:r>
              <a:rPr lang="en-US" altLang="en-US" sz="16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Must show capabilities will be further developed/expanded</a:t>
            </a:r>
          </a:p>
          <a:p>
            <a:pPr marL="1655763" indent="-285750" eaLnBrk="1" hangingPunct="1"/>
            <a:r>
              <a:rPr lang="en-US" altLang="en-US" sz="16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SBA will  not approve if has no experience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Exception: if protégé worked in similar NAICS or 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secondary NAICS is a logical progression</a:t>
            </a:r>
          </a:p>
          <a:p>
            <a:pPr marL="1370013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0013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2657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79605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Protégés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Multiple Mentors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Generally – no more than one mentor at a time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SBA may approve second mentor  if –</a:t>
            </a:r>
          </a:p>
          <a:p>
            <a:pPr marL="1889125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Second relationship will not compete/conflict; and</a:t>
            </a:r>
          </a:p>
          <a:p>
            <a:pPr marL="1889125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Second relationship pertains to unrelated NAICS or first mentor does not possess expertise sought</a:t>
            </a:r>
          </a:p>
          <a:p>
            <a:pPr marL="2117725" indent="-285750" eaLnBrk="1" hangingPunct="1"/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0013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840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Lifetime Limit</a:t>
            </a:r>
          </a:p>
          <a:p>
            <a:pPr marL="1370013" indent="0" eaLnBrk="1" hangingPunct="1"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Protégé - 2 mentors over business lifetime</a:t>
            </a:r>
          </a:p>
          <a:p>
            <a:pPr marL="1370013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Exceptions: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MPA terminated within 18 months - doesn’t count</a:t>
            </a:r>
          </a:p>
          <a:p>
            <a:pPr marL="1655763" indent="-285750" eaLnBrk="1" hangingPunct="1"/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 has not provided BD assistance, substituted</a:t>
            </a:r>
          </a:p>
          <a:p>
            <a:pPr marL="1655763" indent="-285750" eaLnBrk="1" hangingPunct="1"/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797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All Small Mentor-Protégé Program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Questions?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Contact: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b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</a:br>
            <a:r>
              <a:rPr lang="en-US" altLang="en-US" sz="2400" b="1" dirty="0">
                <a:solidFill>
                  <a:srgbClr val="3A949F"/>
                </a:solidFill>
                <a:latin typeface="Arial Black" panose="020B0A04020102020204" pitchFamily="34" charset="0"/>
              </a:rPr>
              <a:t>Mr. Mark A. Amadeo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  <a:latin typeface="Arial Black" panose="020B0A04020102020204" pitchFamily="34" charset="0"/>
              </a:rPr>
              <a:t>Washington DC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  <a:latin typeface="Arial Black" panose="020B0A04020102020204" pitchFamily="34" charset="0"/>
              </a:rPr>
              <a:t>+ 1 - 2 0 2 – 6 4 0 – 2 0 9 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>
                <a:solidFill>
                  <a:srgbClr val="3A949F"/>
                </a:solidFill>
                <a:latin typeface="Arial Black" panose="020B0A04020102020204" pitchFamily="34" charset="0"/>
                <a:hlinkClick r:id="rId3"/>
              </a:rPr>
              <a:t>mamadeo@</a:t>
            </a:r>
            <a:r>
              <a:rPr lang="en-US" altLang="en-US" sz="2400" b="1" u="sng" dirty="0">
                <a:solidFill>
                  <a:srgbClr val="3A949F"/>
                </a:solidFill>
                <a:latin typeface="Arial Black" panose="020B0A04020102020204" pitchFamily="34" charset="0"/>
              </a:rPr>
              <a:t>amadeolaw.com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  <a:latin typeface="Arial Black" panose="020B0A04020102020204" pitchFamily="34" charset="0"/>
                <a:hlinkClick r:id="rId4"/>
              </a:rPr>
              <a:t>www.amadeolaw.com</a:t>
            </a:r>
            <a:endParaRPr lang="en-US" altLang="en-US" sz="2400" b="1" dirty="0">
              <a:solidFill>
                <a:srgbClr val="3A949F"/>
              </a:solidFill>
              <a:latin typeface="Arial Black" panose="020B0A04020102020204" pitchFamily="34" charset="0"/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000066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7777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2C7799"/>
                </a:solidFill>
              </a:rPr>
              <a:t>THANK YOU FOR JOINING OUR WEBINAR!</a:t>
            </a:r>
          </a:p>
          <a:p>
            <a:pPr algn="ctr" eaLnBrk="1" hangingPunct="1">
              <a:buFontTx/>
              <a:buNone/>
            </a:pP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3A949F"/>
                </a:solidFill>
              </a:rPr>
              <a:t>The Recorded Webinar Can Be Found Here:</a:t>
            </a:r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3A949F"/>
                </a:solidFill>
                <a:hlinkClick r:id="rId3"/>
              </a:rPr>
              <a:t>http://amadeolaw.com/index.php/firm-resources/webinars</a:t>
            </a: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1600" b="1" dirty="0">
              <a:solidFill>
                <a:srgbClr val="80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009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marL="0" indent="0" algn="ctr" eaLnBrk="1" hangingPunct="1">
              <a:buNone/>
            </a:pPr>
            <a:r>
              <a:rPr lang="en-US" altLang="en-US" sz="2400" b="1" dirty="0">
                <a:solidFill>
                  <a:srgbClr val="2C7799"/>
                </a:solidFill>
              </a:rPr>
              <a:t>INTRODUCTIONS</a:t>
            </a:r>
          </a:p>
          <a:p>
            <a:pPr marL="0" indent="0" algn="ctr" eaLnBrk="1" hangingPunct="1"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Mark A. Amadeo</a:t>
            </a:r>
          </a:p>
          <a:p>
            <a:pPr marL="1371600" indent="-285750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Over 20 years experience as government counsel &amp; law firm counsel</a:t>
            </a:r>
          </a:p>
          <a:p>
            <a:pPr marL="1371600" indent="-285750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LL.M. Georgetown University Law Center; J.D. University of Wisconsin Law School;  B.A. Boston College</a:t>
            </a:r>
          </a:p>
          <a:p>
            <a:pPr marL="1371600" indent="-285750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Founder &amp; Managing Partner of Amadeo Law Firm, PLLC</a:t>
            </a:r>
          </a:p>
          <a:p>
            <a:pPr marL="1371600" indent="-285750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Focus on Government Contracting &amp; Technology</a:t>
            </a:r>
          </a:p>
          <a:p>
            <a:pPr marL="1771650" lvl="1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Review/negotiation: FAR/DFARS Compliance</a:t>
            </a:r>
          </a:p>
          <a:p>
            <a:pPr marL="1771650" lvl="1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Pre &amp; Post Award Teaming, JV’s &amp; Subcontracts</a:t>
            </a:r>
          </a:p>
          <a:p>
            <a:pPr marL="1771650" lvl="1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Technology: IP Preservation &amp; Commercialization</a:t>
            </a:r>
          </a:p>
          <a:p>
            <a:pPr marL="1771650" lvl="1" eaLnBrk="1" hangingPunct="1">
              <a:spcBef>
                <a:spcPts val="0"/>
              </a:spcBef>
              <a:defRPr/>
            </a:pPr>
            <a:endParaRPr lang="en-US" altLang="en-US" sz="1800" dirty="0">
              <a:solidFill>
                <a:srgbClr val="3A949F"/>
              </a:solidFill>
              <a:latin typeface="Arial" panose="020B0604020202020204" pitchFamily="34" charset="0"/>
            </a:endParaRPr>
          </a:p>
          <a:p>
            <a:pPr marL="0" indent="0" algn="ctr" eaLnBrk="1" hangingPunct="1">
              <a:buNone/>
            </a:pPr>
            <a:endParaRPr lang="en-US" altLang="en-US" sz="1600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546724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040" y="5068321"/>
            <a:ext cx="2194560" cy="156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713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</a:rPr>
              <a:t>February 18, 2021</a:t>
            </a:r>
            <a:br>
              <a:rPr lang="en-US" altLang="en-US" sz="2400" b="1" dirty="0">
                <a:solidFill>
                  <a:srgbClr val="2C7799"/>
                </a:solidFill>
              </a:rPr>
            </a:b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4012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Modeled after 8(a) Mentor-Protégé Program</a:t>
            </a: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Goal – enhance success and competitiveness</a:t>
            </a: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BD Assistance</a:t>
            </a:r>
          </a:p>
          <a:p>
            <a:pPr marL="211296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Contracting, Technical, Strategic and Management</a:t>
            </a:r>
          </a:p>
          <a:p>
            <a:pPr marL="211296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General and Administrative Support</a:t>
            </a:r>
          </a:p>
          <a:p>
            <a:pPr marL="211296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Financial – equity ownership &amp; loans</a:t>
            </a:r>
          </a:p>
          <a:p>
            <a:pPr marL="211296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Opportunity to contract with experienced contractor</a:t>
            </a:r>
          </a:p>
          <a:p>
            <a:pPr marL="2112963" lvl="1" eaLnBrk="1" hangingPunct="1"/>
            <a:endParaRPr lang="en-US" altLang="en-US" sz="14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202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Contract Opportunities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Joint Ventures</a:t>
            </a: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Small business set-asides – including WOSB, SDVOSB, HUBZone</a:t>
            </a:r>
          </a:p>
          <a:p>
            <a:pPr marL="1370013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Affiliation exception for mentor-protégé joint ventures</a:t>
            </a: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8067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8(a) &amp; All-Small Mentor-Protégé Program Merger</a:t>
            </a: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November 16, 2020</a:t>
            </a: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Identical goals and benefits</a:t>
            </a: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Efficient – saves time &amp; resources</a:t>
            </a: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Spares choice between two programs</a:t>
            </a:r>
          </a:p>
          <a:p>
            <a:pPr marL="2112963" lvl="1" eaLnBrk="1" hangingPunct="1"/>
            <a:endParaRPr lang="en-US" altLang="en-US" sz="14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2643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Existing 8(a) BD Mentor-Protégé Relationships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Approved 8(a) BD MP relationships continue</a:t>
            </a:r>
          </a:p>
          <a:p>
            <a:pPr marL="1712913" eaLnBrk="1" hangingPunct="1"/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Remaining time under 8(a) MP program continues</a:t>
            </a:r>
          </a:p>
          <a:p>
            <a:pPr marL="1712913" eaLnBrk="1" hangingPunct="1"/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712913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Counts against lifetime limit</a:t>
            </a: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9212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How To Apply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Before Application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Mentor/protégé must register in SAM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Mentor/protégé must complete SBA online tutorial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Mentor/protégé must enter into MP agreement</a:t>
            </a:r>
          </a:p>
          <a:p>
            <a:pPr marL="1370013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Application – certify.SBA.gov – under protégé’s DUNS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Have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NAICS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Online tutorial certificates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Business plan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Active MPA’s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SBA size redetermination letters</a:t>
            </a: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1280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79605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The SBA’s Consolidated All Small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Mentor-Protégé Program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Mentor-Protégé Agreement</a:t>
            </a:r>
          </a:p>
          <a:p>
            <a:pPr marL="1370013" indent="0" eaLnBrk="1" hangingPunct="1"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In writing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Specifically identify BD assistance</a:t>
            </a: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, address how assistance will help protégé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Identify mentor point of contact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Must state assistance to protégé for at least 1 year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Must state it can be terminated by mentor or protégé w 30 days notice to SBA</a:t>
            </a:r>
          </a:p>
          <a:p>
            <a:pPr marL="1655763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If protégé in another MP relationship</a:t>
            </a:r>
          </a:p>
          <a:p>
            <a:pPr marL="2055813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Must identify how assistance is different</a:t>
            </a: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22367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7709</TotalTime>
  <Words>843</Words>
  <Application>Microsoft Office PowerPoint</Application>
  <PresentationFormat>On-screen Show (4:3)</PresentationFormat>
  <Paragraphs>207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Arial Black</vt:lpstr>
      <vt:lpstr>Bookman Old Style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</dc:creator>
  <cp:lastModifiedBy>Mark Amadeo</cp:lastModifiedBy>
  <cp:revision>581</cp:revision>
  <cp:lastPrinted>2021-02-17T11:11:11Z</cp:lastPrinted>
  <dcterms:created xsi:type="dcterms:W3CDTF">2013-02-04T20:42:33Z</dcterms:created>
  <dcterms:modified xsi:type="dcterms:W3CDTF">2021-02-17T13:09:55Z</dcterms:modified>
</cp:coreProperties>
</file>