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66" r:id="rId6"/>
    <p:sldId id="261" r:id="rId7"/>
    <p:sldId id="262" r:id="rId8"/>
    <p:sldId id="263" r:id="rId9"/>
    <p:sldId id="259" r:id="rId10"/>
    <p:sldId id="279" r:id="rId11"/>
    <p:sldId id="281" r:id="rId12"/>
    <p:sldId id="288" r:id="rId13"/>
    <p:sldId id="280" r:id="rId14"/>
    <p:sldId id="282" r:id="rId15"/>
    <p:sldId id="284" r:id="rId16"/>
    <p:sldId id="287" r:id="rId17"/>
    <p:sldId id="292" r:id="rId18"/>
    <p:sldId id="298" r:id="rId19"/>
    <p:sldId id="299" r:id="rId20"/>
    <p:sldId id="296" r:id="rId21"/>
    <p:sldId id="300" r:id="rId22"/>
    <p:sldId id="305" r:id="rId23"/>
    <p:sldId id="285" r:id="rId24"/>
    <p:sldId id="26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56909" autoAdjust="0"/>
  </p:normalViewPr>
  <p:slideViewPr>
    <p:cSldViewPr snapToGrid="0">
      <p:cViewPr varScale="1">
        <p:scale>
          <a:sx n="61" d="100"/>
          <a:sy n="61" d="100"/>
        </p:scale>
        <p:origin x="2418" y="72"/>
      </p:cViewPr>
      <p:guideLst/>
    </p:cSldViewPr>
  </p:slideViewPr>
  <p:outlineViewPr>
    <p:cViewPr>
      <p:scale>
        <a:sx n="33" d="100"/>
        <a:sy n="33" d="100"/>
      </p:scale>
      <p:origin x="0" y="-68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2472" y="-34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43829-928D-4C10-B264-88D15BEF8A0F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E410F-36D0-4A43-8745-E9E8BAF4A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1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713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14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155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251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63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703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841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894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115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47725">
              <a:tabLst>
                <a:tab pos="10579100" algn="l"/>
              </a:tabLst>
            </a:pPr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90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38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4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09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b="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89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49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16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b="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34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65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B53F6-2558-46B7-90C7-28EDD204E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EAF2B1-F5D8-4195-9C27-B8E731598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0094E-AD0D-4A01-92BC-CBB67FFEF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1F81C-532E-4EAB-864F-46150610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1742E-15D0-45C8-AC9A-668850E63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3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96A2-A746-4065-809C-CAC16BAA5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99B3D6-08DA-4571-AD2B-E5AD16016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C093-E418-4BFF-8497-E77F4E0D1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6F906-FD69-43C6-9EDB-A9368E3C0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BD982-0B9B-47C3-902E-AD7960B6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1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B806E3-6659-415C-90B5-F35399173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1949F9-328C-4773-A1CD-A997DA113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7D048-4F16-4531-BBEC-795679CEC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2A8CA-A597-4B9A-803D-B1A39D6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FB9BB-CC48-4491-B587-4B8AEA2E7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6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6FB48-A962-46CC-B942-D7F7A9E9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59A8A-B9AA-443E-B1F6-C334F8F8F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9704-8783-4D60-917B-0F7EDA12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0E59E-E4FC-45E8-826A-2DE5CCF5E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29C5E-46C3-41B9-969B-E8DE9875C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7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32D7-ED9F-47AA-B10C-D3C37C25C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74C25-4981-45CD-92B8-A6E5DADFF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5CB50-A43B-4609-AC9C-6C7C3F450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A358C-9EDA-4C94-97A2-B1330DADA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4B94B-7E45-4F5A-8A27-21CE51541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E32BE-3F33-4063-87AB-3F010E61E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14E14-588A-48D9-AF2E-07EF32E0A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3DC38-FC3E-4CEF-B316-AED7ECC32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A30C5-88EA-449A-B7EC-13EC2146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D6791-5471-40EC-8885-954DD9547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A45B44-BC50-48B5-A584-2E18A01EB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B7864-D5C2-475F-913E-06C7C76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53548-A0E2-467D-9A69-19E749AA6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3B1E9-DEF9-4267-A3ED-5F9383D99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5346B7-2D2E-4F6A-81A8-E7682FDEC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96A2F-E4E0-4C7A-BFFB-F0533A473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24C285-EB76-48AB-974F-AD4321C9C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E2F524-D9CF-42C9-890B-E5F8B9046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806401-5663-45DA-BEB5-52B9D63A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2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F2FFA-1BE0-4CC9-A322-551B1B468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74484-70DF-428A-AD6C-87163929A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E343D6-8DF1-475D-98E9-6CDD1448D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25993-423D-4C35-8CDE-EFF4A79B5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9A37FB-DC4C-49DA-82F8-70DBF002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1A8200-E1C4-4560-91ED-55D9D155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C3CB00-DEB9-4C76-93F5-E68A962AB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8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FAF78-A338-4279-9139-B3E013184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18227-F68F-402B-BBA6-A68B6C82B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464529-BB47-458B-937F-B77583E96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52CA8A-AAA4-46C3-8F5B-ACD6A901D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8A8A6-59A4-419A-8B56-D76AA87EF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7F209-E7EB-4618-B008-78FD850BE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9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92D8C-B2E3-487A-8925-264ACBE06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AB1FE8-6FBE-4330-92AA-B1BF19E18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87FAC-7EF9-42BA-B919-255262DE8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8FA77-4C6D-412F-87F3-A2AC824EF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28478-4606-4B84-B590-414787C4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50B23-31FD-4857-A435-9E7757A7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2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8A201B-7EAE-4C6A-BF46-857E8ED24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5ED33-E457-4A5D-BE93-A3CCC06A1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62B31-E8B2-4535-9700-9AD96AD65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8D935-5D27-4406-B78A-46550D29DCE2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67F5C-F736-4986-8750-C2780DC87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A709E-DD36-4AB6-901F-346EC7103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2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amadeo@amadeolaw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.jpg"/><Relationship Id="rId4" Type="http://schemas.openxmlformats.org/officeDocument/2006/relationships/hyperlink" Target="http://www.amadeolaw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440" y="1122363"/>
            <a:ext cx="11653520" cy="2387600"/>
          </a:xfrm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Jennifer Schaus &amp;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Associates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2562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GOV CON WEBINAR SERIES - 2017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418" y="3779781"/>
            <a:ext cx="2833126" cy="2515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E1EBB2-F338-4B39-85A6-E0DB08A4FD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487" y="4040952"/>
            <a:ext cx="4183513" cy="225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73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FULL AND OPEN COMPETITION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Competitive Procedures</a:t>
            </a:r>
            <a:br>
              <a:rPr lang="en-US" sz="2800" dirty="0">
                <a:solidFill>
                  <a:srgbClr val="0070C0"/>
                </a:solidFill>
              </a:rPr>
            </a:b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Sealed Bids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Competitive Proposals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Combination of Competitive Procedures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BAA (</a:t>
            </a:r>
            <a:r>
              <a:rPr lang="en-US" sz="2400" dirty="0" err="1">
                <a:solidFill>
                  <a:srgbClr val="0070C0"/>
                </a:solidFill>
              </a:rPr>
              <a:t>Sciency</a:t>
            </a:r>
            <a:r>
              <a:rPr lang="en-US" sz="2400" dirty="0">
                <a:solidFill>
                  <a:srgbClr val="0070C0"/>
                </a:solidFill>
              </a:rPr>
              <a:t>/Tech) Competitive Procedures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Use of Multiple Award Schedules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Under the Procedures Established By the GSA</a:t>
            </a: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1666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NOT FULL AND OPEN COMPETITION</a:t>
            </a:r>
          </a:p>
          <a:p>
            <a:pPr defTabSz="847725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Few responsible sources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DoD, NASA and Coast  Guard: one or limited number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Other Agencies: only one responsible source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No other type of supplies or services</a:t>
            </a: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Unusual &amp; Compelling Urgency</a:t>
            </a: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Industrial, engineering, developmental or research</a:t>
            </a: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International agreement</a:t>
            </a: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National Security</a:t>
            </a: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Public Interest</a:t>
            </a: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By Statute – Sole Source Authority For</a:t>
            </a:r>
          </a:p>
          <a:p>
            <a:pPr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8(a)</a:t>
            </a:r>
          </a:p>
          <a:p>
            <a:pPr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VOSB</a:t>
            </a:r>
          </a:p>
          <a:p>
            <a:pPr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 err="1">
                <a:solidFill>
                  <a:srgbClr val="0070C0"/>
                </a:solidFill>
              </a:rPr>
              <a:t>HUBZone</a:t>
            </a:r>
            <a:endParaRPr lang="en-US" sz="2400" dirty="0">
              <a:solidFill>
                <a:srgbClr val="0070C0"/>
              </a:solidFill>
            </a:endParaRPr>
          </a:p>
          <a:p>
            <a:pPr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WOSB</a:t>
            </a: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2256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NOT FULL AND OPEN COMPETITION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Justifications</a:t>
            </a: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Must Justify Sole Source </a:t>
            </a: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Certify Accuracy and Completeness of Justification</a:t>
            </a:r>
          </a:p>
          <a:p>
            <a:pPr marL="32004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Obtain Required Approval</a:t>
            </a: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1230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MULTIPLE AWARD SCHEDULES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Contracts Awarded by VA or GSA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For Similar or Comparable Supplies or Services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Established With More than One Supplier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At Varying Prices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6217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FEDERAL SUPPLY SCHEDULES </a:t>
            </a: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(aka GSA SCHEDULES)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Indefinite Delivery Indefinite Quantity (IDIQ)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Commercial Supplies or Services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Volume Prices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605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GSA SCHEDULES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How to Get On</a:t>
            </a: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Prerequisites – 2 Years In Business, DUNS, SAM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Identify Schedule Contract &amp; Solicitation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Proposal or Offer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Price Proposal Template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Labor Matrix (Personnel)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Financial Statements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Subcontracting Plan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Technical Proposal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Professional Compensation Plan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Previous Cancellation/Rejection Letters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EULAS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Commercial Sales Practices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Commercial Price List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Pricing Support Documentation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Price Narrative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 Officer Review &amp; Price Negotiation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Final Proposal</a:t>
            </a:r>
            <a:endParaRPr lang="en-US" sz="2400" i="1" dirty="0">
              <a:solidFill>
                <a:srgbClr val="0070C0"/>
              </a:solidFill>
            </a:endParaRPr>
          </a:p>
          <a:p>
            <a:pPr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i="1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8120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GSA SCHEDULES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Procedures Established By GSA </a:t>
            </a:r>
            <a:endParaRPr lang="en-US" dirty="0">
              <a:solidFill>
                <a:srgbClr val="0070C0"/>
              </a:solidFill>
            </a:endParaRPr>
          </a:p>
          <a:p>
            <a:pPr marL="2743200" lvl="8" algn="l" defTabSz="857250">
              <a:tabLst>
                <a:tab pos="10579100" algn="l"/>
              </a:tabLst>
            </a:pP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2400" dirty="0">
                <a:solidFill>
                  <a:srgbClr val="0070C0"/>
                </a:solidFill>
              </a:rPr>
              <a:t>Three Sets of Ordering Procedures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Ordering Procedures For Supplies &amp; Services Not Requiring  Statement of Work</a:t>
            </a:r>
          </a:p>
          <a:p>
            <a:pPr marL="37211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Supplies or Services Listed  </a:t>
            </a:r>
            <a:r>
              <a:rPr lang="en-US" sz="2400" u="sng" dirty="0">
                <a:solidFill>
                  <a:srgbClr val="0070C0"/>
                </a:solidFill>
              </a:rPr>
              <a:t>At Fixed Price </a:t>
            </a:r>
            <a:r>
              <a:rPr lang="en-US" sz="2400" dirty="0">
                <a:solidFill>
                  <a:srgbClr val="0070C0"/>
                </a:solidFill>
              </a:rPr>
              <a:t>&amp; SOW Not Needed (Installation, Repair &amp; Maintenance)</a:t>
            </a:r>
          </a:p>
          <a:p>
            <a:pPr marL="37211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Ordering Procedures For Services Requiring Statement of Work</a:t>
            </a:r>
          </a:p>
          <a:p>
            <a:pPr marL="37211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Services at </a:t>
            </a:r>
            <a:r>
              <a:rPr lang="en-US" sz="2400" u="sng" dirty="0">
                <a:solidFill>
                  <a:srgbClr val="0070C0"/>
                </a:solidFill>
              </a:rPr>
              <a:t>Hourly Rates</a:t>
            </a:r>
          </a:p>
          <a:p>
            <a:pPr marL="3263900" lvl="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Ordering with Blanket Purchase Agreements</a:t>
            </a:r>
          </a:p>
          <a:p>
            <a:pPr marL="4114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Repetitive Needs For Supplies &amp; Services</a:t>
            </a:r>
          </a:p>
          <a:p>
            <a:pPr marL="4114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Agency Establishes BPA With One or More Schedule Contractor</a:t>
            </a:r>
          </a:p>
          <a:p>
            <a:pPr marL="4114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Later Agency Orders From BPA Holder</a:t>
            </a:r>
          </a:p>
          <a:p>
            <a:pPr marL="4114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BPA’s For Supplies &amp; Services at Fixed Price (Don’t Require SOW)</a:t>
            </a:r>
          </a:p>
          <a:p>
            <a:pPr marL="4114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BPA’s For Services at Hourly Rates  (Do Require SOW)</a:t>
            </a:r>
          </a:p>
          <a:p>
            <a:pPr marL="4114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4114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7301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Procedures </a:t>
            </a:r>
          </a:p>
          <a:p>
            <a:pPr defTabSz="847725">
              <a:tabLst>
                <a:tab pos="10579100" algn="l"/>
              </a:tabLst>
            </a:pPr>
            <a:r>
              <a:rPr lang="en-US" dirty="0">
                <a:solidFill>
                  <a:srgbClr val="0070C0"/>
                </a:solidFill>
              </a:rPr>
              <a:t>All Non-BPA Orders For Supplies &amp; Services 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(Whether SOW Is Required or Not)</a:t>
            </a:r>
          </a:p>
          <a:p>
            <a:pPr defTabSz="847725">
              <a:tabLst>
                <a:tab pos="10579100" algn="l"/>
              </a:tabLst>
            </a:pP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2400" b="1" u="sng" dirty="0">
                <a:solidFill>
                  <a:srgbClr val="0070C0"/>
                </a:solidFill>
              </a:rPr>
              <a:t>At or Below Micro-Purchase</a:t>
            </a:r>
            <a:endParaRPr lang="en-US" sz="2400" dirty="0">
              <a:solidFill>
                <a:srgbClr val="0070C0"/>
              </a:solidFill>
            </a:endParaRP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Can Place Orders With Any Schedule Contractor That Can Meet Needs</a:t>
            </a:r>
          </a:p>
          <a:p>
            <a:pPr marL="2065338" lvl="8" indent="-457200" algn="l" defTabSz="857250">
              <a:tabLst>
                <a:tab pos="10579100" algn="l"/>
              </a:tabLst>
            </a:pPr>
            <a:r>
              <a:rPr lang="en-US" sz="2400" b="1" dirty="0">
                <a:solidFill>
                  <a:srgbClr val="0070C0"/>
                </a:solidFill>
              </a:rPr>
              <a:t>	</a:t>
            </a:r>
          </a:p>
          <a:p>
            <a:pPr marL="2065338" lvl="8" indent="-457200" algn="l" defTabSz="857250">
              <a:tabLst>
                <a:tab pos="10579100" algn="l"/>
              </a:tabLst>
            </a:pPr>
            <a:r>
              <a:rPr lang="en-US" sz="2400" b="1" dirty="0">
                <a:solidFill>
                  <a:srgbClr val="0070C0"/>
                </a:solidFill>
              </a:rPr>
              <a:t>	</a:t>
            </a:r>
            <a:endParaRPr lang="en-US" sz="2400" dirty="0">
              <a:solidFill>
                <a:srgbClr val="0070C0"/>
              </a:solidFill>
            </a:endParaRPr>
          </a:p>
          <a:p>
            <a:pPr marL="2286000" lvl="8" algn="l" defTabSz="847725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9376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Procedures</a:t>
            </a:r>
          </a:p>
          <a:p>
            <a:pPr defTabSz="847725">
              <a:tabLst>
                <a:tab pos="10579100" algn="l"/>
              </a:tabLst>
            </a:pPr>
            <a:r>
              <a:rPr lang="en-US" sz="2400" b="1" dirty="0">
                <a:solidFill>
                  <a:srgbClr val="0070C0"/>
                </a:solidFill>
              </a:rPr>
              <a:t>	</a:t>
            </a:r>
          </a:p>
          <a:p>
            <a:pPr marL="2065338" lvl="8" indent="-457200" algn="l" defTabSz="857250">
              <a:tabLst>
                <a:tab pos="10579100" algn="l"/>
              </a:tabLst>
            </a:pPr>
            <a:r>
              <a:rPr lang="en-US" sz="2400" b="1" dirty="0">
                <a:solidFill>
                  <a:srgbClr val="0070C0"/>
                </a:solidFill>
              </a:rPr>
              <a:t>	Non-BPA Orders Over Micro-Purchase, Not Exceeding Simplified Acquisition Threshold</a:t>
            </a:r>
          </a:p>
          <a:p>
            <a:pPr marL="2065338" lvl="8" indent="-457200" algn="l" defTabSz="857250">
              <a:tabLst>
                <a:tab pos="10579100" algn="l"/>
              </a:tabLst>
            </a:pPr>
            <a:r>
              <a:rPr lang="en-US" sz="2400" b="1" dirty="0">
                <a:solidFill>
                  <a:srgbClr val="0070C0"/>
                </a:solidFill>
              </a:rPr>
              <a:t>	To Establish BPA’s That Do Not Exceed Simplified Acquisition Threshold</a:t>
            </a:r>
          </a:p>
          <a:p>
            <a:pPr marL="2065338" lvl="8" indent="-457200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SOW Not Required (Fixed)</a:t>
            </a:r>
          </a:p>
          <a:p>
            <a:pPr marL="2511425" lvl="8" indent="-452438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Survey, Review Catalogs of, Request Quotes from At Least 3 Schedule Contractors</a:t>
            </a:r>
          </a:p>
          <a:p>
            <a:pPr marL="2463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 Document Why Restricted to &lt; 3 Schedule Contractors</a:t>
            </a:r>
          </a:p>
          <a:p>
            <a:pPr marL="2463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SOW Required (Hourly)</a:t>
            </a:r>
          </a:p>
          <a:p>
            <a:pPr marL="2511425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Provide RFQ to At Least 3 Schedule Contractors</a:t>
            </a:r>
          </a:p>
          <a:p>
            <a:pPr marL="2511425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(Non BPA’s) Document Why Consideration Restricted to &lt; 3 Schedule Contractors</a:t>
            </a:r>
          </a:p>
          <a:p>
            <a:pPr marL="2054225" lvl="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Place Order: With Schedule Contractor Represents Best Value</a:t>
            </a: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Establish BPA’s: With Schedule Contractors That Represents Best Value</a:t>
            </a:r>
          </a:p>
          <a:p>
            <a:pPr marL="1608138" lvl="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286000" lvl="8" algn="l" defTabSz="857250">
              <a:tabLst>
                <a:tab pos="10579100" algn="l"/>
              </a:tabLst>
            </a:pPr>
            <a:endParaRPr lang="en-US" sz="2400" b="1" u="sng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4751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Procedures 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400" b="1" dirty="0">
                <a:solidFill>
                  <a:srgbClr val="0070C0"/>
                </a:solidFill>
              </a:rPr>
              <a:t>	</a:t>
            </a:r>
          </a:p>
          <a:p>
            <a:pPr marL="2681288" lvl="8" indent="-457200" algn="l" defTabSz="857250"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Document Why Restricted to &lt; 3 Schedule Contractors</a:t>
            </a:r>
          </a:p>
          <a:p>
            <a:pPr marL="268128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Urgent And Compelling Need</a:t>
            </a:r>
          </a:p>
          <a:p>
            <a:pPr marL="268128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Only 1 Source is Capable of providing unique supplies or services</a:t>
            </a:r>
          </a:p>
          <a:p>
            <a:pPr marL="268128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New Work Is  Follow-On To Original Order</a:t>
            </a:r>
          </a:p>
          <a:p>
            <a:pPr marL="2681288" lvl="8" indent="-457200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286000" lvl="8" algn="l" defTabSz="857250">
              <a:tabLst>
                <a:tab pos="10579100" algn="l"/>
              </a:tabLst>
            </a:pPr>
            <a:endParaRPr lang="en-US" sz="2400" b="1" u="sng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7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72159"/>
            <a:ext cx="9144000" cy="3982833"/>
          </a:xfrm>
          <a:ln w="76200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endParaRPr lang="en-US" b="1" dirty="0"/>
          </a:p>
          <a:p>
            <a:r>
              <a:rPr lang="en-US" b="1" dirty="0"/>
              <a:t>Join Us for A Series of Complimentary Webinars </a:t>
            </a:r>
          </a:p>
          <a:p>
            <a:r>
              <a:rPr lang="en-US" b="1" dirty="0"/>
              <a:t>on various US Federal Government Contracting Topics.  </a:t>
            </a:r>
          </a:p>
          <a:p>
            <a:r>
              <a:rPr lang="en-US" b="1" dirty="0"/>
              <a:t>Presenters are industry experts </a:t>
            </a:r>
          </a:p>
          <a:p>
            <a:r>
              <a:rPr lang="en-US" b="1" dirty="0"/>
              <a:t>sharing knowledge </a:t>
            </a:r>
          </a:p>
          <a:p>
            <a:r>
              <a:rPr lang="en-US" b="1" dirty="0"/>
              <a:t>about the competitive government contracting sector.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Find all of our Govt Contracting webinars (free download) at </a:t>
            </a:r>
            <a:r>
              <a:rPr lang="en-US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Contact Us @ 2 0 2 – 3 6 5 – 0 5 9 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640" y="4852815"/>
            <a:ext cx="2330822" cy="19267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E1EBB2-F338-4B39-85A6-E0DB08A4FD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28" y="4959275"/>
            <a:ext cx="2978529" cy="166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103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      Procedures</a:t>
            </a:r>
          </a:p>
          <a:p>
            <a:pPr defTabSz="847725">
              <a:tabLst>
                <a:tab pos="10579100" algn="l"/>
              </a:tabLst>
            </a:pPr>
            <a:r>
              <a:rPr lang="en-US" b="1" dirty="0">
                <a:solidFill>
                  <a:srgbClr val="0070C0"/>
                </a:solidFill>
              </a:rPr>
              <a:t>	</a:t>
            </a:r>
          </a:p>
          <a:p>
            <a:pPr marL="2065338" lvl="8" indent="-457200" defTabSz="857250">
              <a:tabLst>
                <a:tab pos="10579100" algn="l"/>
              </a:tabLst>
            </a:pPr>
            <a:r>
              <a:rPr lang="en-US" sz="2400" b="1" dirty="0">
                <a:solidFill>
                  <a:srgbClr val="0070C0"/>
                </a:solidFill>
              </a:rPr>
              <a:t>	All Non-BPA Orders Over Simplified Acquisition Threshold</a:t>
            </a:r>
          </a:p>
          <a:p>
            <a:pPr marL="2065338" lvl="8" indent="-457200" defTabSz="857250">
              <a:tabLst>
                <a:tab pos="10579100" algn="l"/>
              </a:tabLst>
            </a:pPr>
            <a:r>
              <a:rPr lang="en-US" sz="2400" b="1" dirty="0">
                <a:solidFill>
                  <a:srgbClr val="0070C0"/>
                </a:solidFill>
              </a:rPr>
              <a:t>	To Establish Any BPA’s That Exceed Simplified Acquisition Threshold</a:t>
            </a:r>
          </a:p>
          <a:p>
            <a:pPr marL="2065338" lvl="8" indent="-457200" defTabSz="857250"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(Whether SOW Is Required or Not)</a:t>
            </a:r>
          </a:p>
          <a:p>
            <a:pPr marL="2065338" lvl="8" indent="-457200" algn="l" defTabSz="857250">
              <a:tabLst>
                <a:tab pos="10579100" algn="l"/>
              </a:tabLst>
            </a:pPr>
            <a:endParaRPr lang="en-US" sz="2400" b="1" dirty="0">
              <a:solidFill>
                <a:srgbClr val="0070C0"/>
              </a:solidFill>
            </a:endParaRP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Waive Competition</a:t>
            </a: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Post RFQ’s For All Schedule Contractors or Provide To As Many As Practicable to Ensure At Least Three Quotes </a:t>
            </a: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If &lt; 3 Quotes, CO Must Explain No Additional Contractors Are Capable &amp; CO’s Efforts</a:t>
            </a: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Place Order: Schedule Contractor Represents Best Value</a:t>
            </a: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Establish BPA’s: With Schedule Contractors That Represents Best Value</a:t>
            </a: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1608138" lvl="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286000" lvl="8" algn="l" defTabSz="847725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35706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Procedures</a:t>
            </a:r>
          </a:p>
          <a:p>
            <a:pPr marL="2681288" lvl="8" indent="-457200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681288" lvl="8" indent="-457200" algn="l" defTabSz="857250"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Waive Competition</a:t>
            </a:r>
          </a:p>
          <a:p>
            <a:pPr marL="268128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Limited Sources</a:t>
            </a:r>
          </a:p>
          <a:p>
            <a:pPr marL="3254375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Urgent And Compelling Need</a:t>
            </a:r>
          </a:p>
          <a:p>
            <a:pPr marL="3254375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Only 1 Source is Capable</a:t>
            </a:r>
          </a:p>
          <a:p>
            <a:pPr marL="3254375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New Work Is  Follow-On To Original Order</a:t>
            </a:r>
          </a:p>
          <a:p>
            <a:pPr marL="268128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Items Peculiar To One Manufacturer</a:t>
            </a:r>
          </a:p>
          <a:p>
            <a:pPr marL="268128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 Must Comply With Justification &amp; Approval Process</a:t>
            </a:r>
          </a:p>
          <a:p>
            <a:pPr marL="2681288" lvl="8" indent="-457200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286000" lvl="8" algn="l" defTabSz="857250">
              <a:tabLst>
                <a:tab pos="10579100" algn="l"/>
              </a:tabLst>
            </a:pPr>
            <a:endParaRPr lang="en-US" sz="2400" b="1" u="sng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49610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Ordering Procedures For BPA’s 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Placing Orders</a:t>
            </a:r>
            <a:endParaRPr lang="en-US" sz="2400" b="1" u="sng" dirty="0">
              <a:solidFill>
                <a:srgbClr val="0070C0"/>
              </a:solidFill>
            </a:endParaRPr>
          </a:p>
          <a:p>
            <a:pPr marL="2522538" lvl="8" indent="-457200" algn="l" defTabSz="857250"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Single Award BPA’s</a:t>
            </a:r>
          </a:p>
          <a:p>
            <a:pPr marL="2463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User Just Places Order</a:t>
            </a:r>
          </a:p>
          <a:p>
            <a:pPr marL="2463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Multiple – Award BPA’s</a:t>
            </a:r>
          </a:p>
          <a:p>
            <a:pPr marL="2511425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At or &lt; Micro-Purchase Threshold</a:t>
            </a:r>
          </a:p>
          <a:p>
            <a:pPr marL="30226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Any BPA holder</a:t>
            </a:r>
          </a:p>
          <a:p>
            <a:pPr marL="24638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Above Micro-Purchase Threshold, Not Over Simplified Acquisition Threshold</a:t>
            </a:r>
          </a:p>
          <a:p>
            <a:pPr marL="3208338" lvl="8" indent="-6350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Must Consider All BPA Holders </a:t>
            </a:r>
          </a:p>
          <a:p>
            <a:pPr marL="3889375" lvl="8" indent="-6350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Unless Urgent, 1 Source, or Follow-On</a:t>
            </a:r>
          </a:p>
          <a:p>
            <a:pPr marL="2065338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Above Simplified Acquisition Threshold</a:t>
            </a:r>
          </a:p>
          <a:p>
            <a:pPr marL="263525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Provide RFQ’s to all BPA Holders</a:t>
            </a:r>
          </a:p>
          <a:p>
            <a:pPr marL="3208338" lvl="8" indent="-1030288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Unless Waiver</a:t>
            </a:r>
          </a:p>
          <a:p>
            <a:pPr marL="2286000" lvl="8" algn="l" defTabSz="847725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2171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GSA SCHEDULES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Set-Asides?</a:t>
            </a:r>
            <a:endParaRPr lang="en-US" sz="2400" dirty="0">
              <a:solidFill>
                <a:srgbClr val="0070C0"/>
              </a:solidFill>
            </a:endParaRPr>
          </a:p>
          <a:p>
            <a:pPr marL="3089275" lvl="8" indent="-457200" algn="l" defTabSz="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FAR authorizes CO’s to set-aside orders under GSA Schedule contracts for </a:t>
            </a:r>
            <a:r>
              <a:rPr lang="en-US" sz="2400" dirty="0" err="1">
                <a:solidFill>
                  <a:srgbClr val="0070C0"/>
                </a:solidFill>
              </a:rPr>
              <a:t>HUBZone</a:t>
            </a:r>
            <a:r>
              <a:rPr lang="en-US" sz="2400" dirty="0">
                <a:solidFill>
                  <a:srgbClr val="0070C0"/>
                </a:solidFill>
              </a:rPr>
              <a:t>, 8(a) and WOSB’s</a:t>
            </a:r>
          </a:p>
          <a:p>
            <a:pPr lvl="8" indent="-457200" algn="l" defTabSz="857250">
              <a:buFont typeface="Arial" panose="020B0604020202020204" pitchFamily="34" charset="0"/>
              <a:buChar char="•"/>
            </a:pPr>
            <a:r>
              <a:rPr lang="en-US" sz="2400" i="1" dirty="0" err="1">
                <a:solidFill>
                  <a:srgbClr val="0070C0"/>
                </a:solidFill>
              </a:rPr>
              <a:t>Kingdomware</a:t>
            </a:r>
            <a:r>
              <a:rPr lang="en-US" sz="2400" dirty="0">
                <a:solidFill>
                  <a:srgbClr val="0070C0"/>
                </a:solidFill>
              </a:rPr>
              <a:t> – mandatory or discretionary?</a:t>
            </a:r>
          </a:p>
          <a:p>
            <a:pPr marL="2632075" lvl="8" algn="l" defTabSz="857250"/>
            <a:endParaRPr lang="en-US" sz="2400" dirty="0">
              <a:solidFill>
                <a:srgbClr val="0070C0"/>
              </a:solidFill>
            </a:endParaRPr>
          </a:p>
          <a:p>
            <a:pPr marL="3089275" lvl="8" indent="-457200" algn="l" defTabSz="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Agencies  Must Follow GSA BPA &amp; Non-BPA Ordering Procedures </a:t>
            </a:r>
          </a:p>
          <a:p>
            <a:pPr marL="2632075" lvl="8" algn="l" defTabSz="857250"/>
            <a:endParaRPr lang="en-US" sz="2400" dirty="0">
              <a:solidFill>
                <a:srgbClr val="0070C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Sole Source?</a:t>
            </a:r>
            <a:endParaRPr lang="en-US" sz="2400" dirty="0">
              <a:solidFill>
                <a:srgbClr val="0070C0"/>
              </a:solidFill>
            </a:endParaRPr>
          </a:p>
          <a:p>
            <a:pPr marL="3089275" lvl="8" indent="-457200" algn="l" defTabSz="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No – Not Under SBA Sole-Source Rules</a:t>
            </a:r>
          </a:p>
          <a:p>
            <a:pPr marL="3089275" lvl="8" indent="-457200" algn="l" defTabSz="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Only Using GSA Ordering Procedures</a:t>
            </a:r>
          </a:p>
          <a:p>
            <a:pPr marL="3594100" lvl="8" indent="-457200" algn="l" defTabSz="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Orders at or below Micro-Purchase Threshold</a:t>
            </a:r>
          </a:p>
          <a:p>
            <a:pPr marL="3594100" lvl="8" indent="-457200" algn="l" defTabSz="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If Obtain a Waiver</a:t>
            </a:r>
          </a:p>
          <a:p>
            <a:pPr marL="2632075" lvl="8" algn="l" defTabSz="857250"/>
            <a:endParaRPr lang="en-US" sz="2400" dirty="0">
              <a:solidFill>
                <a:srgbClr val="0070C0"/>
              </a:solidFill>
            </a:endParaRPr>
          </a:p>
          <a:p>
            <a:pPr marL="2632075" lvl="8" algn="l" defTabSz="857250"/>
            <a:endParaRPr lang="en-US" sz="2400" dirty="0">
              <a:solidFill>
                <a:srgbClr val="0070C0"/>
              </a:solidFill>
            </a:endParaRPr>
          </a:p>
          <a:p>
            <a:pPr marL="2632075" lvl="8" algn="l" defTabSz="857250"/>
            <a:endParaRPr lang="en-US" sz="2400" dirty="0">
              <a:solidFill>
                <a:srgbClr val="0070C0"/>
              </a:solidFill>
            </a:endParaRPr>
          </a:p>
          <a:p>
            <a:pPr marL="3830638" lvl="8" indent="-457200" algn="l" defTabSz="8572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8845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760" y="203200"/>
            <a:ext cx="11714480" cy="1417002"/>
          </a:xfrm>
        </p:spPr>
        <p:txBody>
          <a:bodyPr>
            <a:normAutofit fontScale="90000"/>
          </a:bodyPr>
          <a:lstStyle/>
          <a:p>
            <a:br>
              <a:rPr lang="en-US" sz="4900" dirty="0">
                <a:solidFill>
                  <a:srgbClr val="002060"/>
                </a:solidFill>
              </a:rPr>
            </a:br>
            <a:br>
              <a:rPr lang="en-US" sz="4900" dirty="0">
                <a:solidFill>
                  <a:srgbClr val="002060"/>
                </a:solidFill>
              </a:rPr>
            </a:br>
            <a:r>
              <a:rPr lang="en-US" sz="4400" dirty="0">
                <a:solidFill>
                  <a:srgbClr val="002060"/>
                </a:solidFill>
              </a:rPr>
              <a:t>Jennifer Schaus &amp; Associates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0544" y="911701"/>
            <a:ext cx="9144000" cy="606724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GOV CON WEBINAR SERIES - 2017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898" y="3829130"/>
            <a:ext cx="2833126" cy="2515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E1EBB2-F338-4B39-85A6-E0DB08A4FD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487" y="4040952"/>
            <a:ext cx="4183513" cy="225455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6B5C0AF-1F5D-4A2B-B3F5-1166131AB8AE}"/>
              </a:ext>
            </a:extLst>
          </p:cNvPr>
          <p:cNvSpPr txBox="1"/>
          <p:nvPr/>
        </p:nvSpPr>
        <p:spPr>
          <a:xfrm>
            <a:off x="1508760" y="2514177"/>
            <a:ext cx="1084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CONTACT OUR SPEAKER (MARK A. AMADEO) AT (202-640-2090) AND AT (</a:t>
            </a:r>
            <a:r>
              <a:rPr lang="en-US" dirty="0">
                <a:hlinkClick r:id="rId4"/>
              </a:rPr>
              <a:t>mamadeo@amadeolaw.com</a:t>
            </a:r>
            <a:r>
              <a:rPr lang="en-US" dirty="0"/>
              <a:t>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25EA39-9726-4770-93A6-492778497DBA}"/>
              </a:ext>
            </a:extLst>
          </p:cNvPr>
          <p:cNvSpPr txBox="1"/>
          <p:nvPr/>
        </p:nvSpPr>
        <p:spPr>
          <a:xfrm>
            <a:off x="4622800" y="1640197"/>
            <a:ext cx="251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highlight>
                  <a:srgbClr val="FFFF00"/>
                </a:highlight>
              </a:rPr>
              <a:t>QUESTIONS?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735E6A-B68E-485D-AA49-96A84A0E4380}"/>
              </a:ext>
            </a:extLst>
          </p:cNvPr>
          <p:cNvSpPr txBox="1"/>
          <p:nvPr/>
        </p:nvSpPr>
        <p:spPr>
          <a:xfrm>
            <a:off x="1508761" y="3305910"/>
            <a:ext cx="1020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THANK YOU FOR ATTENDING!!        </a:t>
            </a:r>
            <a:r>
              <a:rPr lang="en-US" sz="2800" b="1" dirty="0">
                <a:solidFill>
                  <a:schemeClr val="accent1"/>
                </a:solidFill>
              </a:rPr>
              <a:t>  WWW.JENNIFERSCHAUS.COM</a:t>
            </a:r>
          </a:p>
        </p:txBody>
      </p:sp>
    </p:spTree>
    <p:extLst>
      <p:ext uri="{BB962C8B-B14F-4D97-AF65-F5344CB8AC3E}">
        <p14:creationId xmlns:p14="http://schemas.microsoft.com/office/powerpoint/2010/main" val="3434106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125200" cy="5022029"/>
          </a:xfrm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JENNIFER SCHAUS &amp; ASSOCIATES: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Based in downtown Washington, DC;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A la carte services for Federal Contractors;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Proposal Writing to GSA Schedules and Contract Administration, etc.;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Deep bench of industry experts;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Educational webinars;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Networking events and seminars;</a:t>
            </a:r>
          </a:p>
          <a:p>
            <a:r>
              <a:rPr lang="en-US" sz="3200" dirty="0">
                <a:solidFill>
                  <a:srgbClr val="0070C0"/>
                </a:solidFill>
              </a:rPr>
              <a:t>WEBSITE:  </a:t>
            </a:r>
            <a:r>
              <a:rPr lang="en-US" sz="3200" dirty="0">
                <a:solidFill>
                  <a:srgbClr val="0070C0"/>
                </a:solidFill>
                <a:hlinkClick r:id="rId2"/>
              </a:rPr>
              <a:t>http://www.JenniferSchaus.com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B692D71-D06A-40D9-BBDE-7A0C2DB312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29" y="5849559"/>
            <a:ext cx="1659051" cy="930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61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JENNIFER SCHAUS: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Began career with D&amp;B;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Over 20 years in federal contracting;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Industry speaker and author;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Board Member:  </a:t>
            </a:r>
            <a:r>
              <a:rPr lang="en-US" dirty="0" err="1">
                <a:solidFill>
                  <a:srgbClr val="0070C0"/>
                </a:solidFill>
              </a:rPr>
              <a:t>GovLish</a:t>
            </a:r>
            <a:r>
              <a:rPr lang="en-US" dirty="0">
                <a:solidFill>
                  <a:srgbClr val="0070C0"/>
                </a:solidFill>
              </a:rPr>
              <a:t>;  NCMA; and NMIA.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Volunteer Mentor &amp;/or Instructor: VA PTAP; CBP / VBOC; Capitol Post; 1776; Eastern Foundry, WIT; WDCEP and the Towson University Incubator.</a:t>
            </a:r>
          </a:p>
          <a:p>
            <a:pPr marL="457200" indent="-457200">
              <a:buFontTx/>
              <a:buChar char="-"/>
            </a:pP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D430ADA-F8DD-43DE-AD69-4A5F3EB066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72" y="5860671"/>
            <a:ext cx="1639227" cy="9189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986ED2E-3ECE-421F-BBA2-6D8A0E455F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519" y="4368800"/>
            <a:ext cx="1109980" cy="122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9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OUR SPEAKER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MARK A. AMADEO, ESQ.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3A83C222-50B2-415E-82B6-6727424629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249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MARK A. AMADEO</a:t>
            </a:r>
            <a:endParaRPr lang="en-US" altLang="en-US" sz="2900" dirty="0">
              <a:solidFill>
                <a:srgbClr val="0070C0"/>
              </a:solidFill>
            </a:endParaRP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Founder &amp; Managing Partner of Amadeo Law Firm, PLLC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Over 20 years of experience as government counsel &amp; law firm counsel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Before starting boutique law firm, was a partner at DC law firm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Litigation background in complex cases helps avoid pitfalls 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LL.M. Georgetown University Law Center; J.D. University of Wisconsin Law School;  B.A. Boston College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Member of several business, government contracting &amp; technology groups in DC, Maryland &amp; Virginia</a:t>
            </a:r>
          </a:p>
          <a:p>
            <a:pPr marL="2457450" lvl="3" algn="l">
              <a:spcBef>
                <a:spcPct val="50000"/>
              </a:spcBef>
              <a:defRPr/>
            </a:pPr>
            <a:r>
              <a:rPr lang="en-US" sz="1400" dirty="0">
                <a:solidFill>
                  <a:srgbClr val="0070C0"/>
                </a:solidFill>
              </a:rPr>
              <a:t>		Phone: (202) 640-2090  Email: mamadeo@amadeolaw.com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5AC4C643-8907-4493-9DF4-9A34AC81C8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DD7D108-36A4-4961-9076-4F19FF1445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880" y="3943546"/>
            <a:ext cx="2194560" cy="156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438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4096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AMADEO LAW FIRM, PLLC</a:t>
            </a:r>
            <a:br>
              <a:rPr lang="en-US" sz="3200" dirty="0">
                <a:solidFill>
                  <a:srgbClr val="C00000"/>
                </a:solidFill>
              </a:rPr>
            </a:br>
            <a:endParaRPr lang="en-US" altLang="en-US" sz="2400" dirty="0">
              <a:solidFill>
                <a:srgbClr val="0070C0"/>
              </a:solidFill>
            </a:endParaRPr>
          </a:p>
          <a:p>
            <a:pPr marL="2743200" lvl="5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Boutique With Offices in DC, Bethesda &amp; Frederick</a:t>
            </a:r>
          </a:p>
          <a:p>
            <a:pPr marL="2743200" lvl="5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Focus on Government Contracting &amp; Technology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Review/negotiation: FAR/DFARS </a:t>
            </a:r>
            <a:r>
              <a:rPr lang="en-US" altLang="en-US" sz="2800" dirty="0" err="1">
                <a:solidFill>
                  <a:srgbClr val="0070C0"/>
                </a:solidFill>
              </a:rPr>
              <a:t>complianc</a:t>
            </a:r>
            <a:endParaRPr lang="en-US" altLang="en-US" sz="28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Pre &amp; Post Award Teaming: JV’s &amp; Subcontracts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Technology: IP preservation &amp; commercialization</a:t>
            </a:r>
          </a:p>
          <a:p>
            <a:r>
              <a:rPr lang="en-US" sz="3200" dirty="0">
                <a:solidFill>
                  <a:srgbClr val="0070C0"/>
                </a:solidFill>
              </a:rPr>
              <a:t>WEBSITE:   </a:t>
            </a:r>
            <a:r>
              <a:rPr lang="en-US" sz="3200" dirty="0">
                <a:solidFill>
                  <a:srgbClr val="0070C0"/>
                </a:solidFill>
                <a:hlinkClick r:id="rId4"/>
              </a:rPr>
              <a:t>http://www.amadeolaw.com</a:t>
            </a:r>
            <a:r>
              <a:rPr lang="en-US" sz="3200" dirty="0">
                <a:solidFill>
                  <a:srgbClr val="0070C0"/>
                </a:solidFill>
              </a:rPr>
              <a:t>	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A0F9FD3D-F431-4F50-8E8F-1854C3EC8F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7122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47251"/>
            <a:ext cx="1141984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CONTRACT AWARDS AND COMPETITION WITH GSA SCHEDULES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Thursday, September 28,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49EB202D-5423-48DA-8E98-AE8B80596D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213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FULL AND OPEN COMPETITION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Competitive Procedures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Best Suited To the Circumstances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70C0"/>
              </a:solidFill>
            </a:endParaRPr>
          </a:p>
          <a:p>
            <a:pPr marL="4114800" lvl="8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Fulfill Requirements Efficiently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718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3145</TotalTime>
  <Words>1116</Words>
  <Application>Microsoft Office PowerPoint</Application>
  <PresentationFormat>Widescreen</PresentationFormat>
  <Paragraphs>278</Paragraphs>
  <Slides>24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Jennifer Schaus &amp;  Associates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  Jennifer Schaus &amp; Associates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Schaus &amp;  Associates</dc:title>
  <dc:creator>Jennifer</dc:creator>
  <cp:lastModifiedBy>Author</cp:lastModifiedBy>
  <cp:revision>208</cp:revision>
  <dcterms:created xsi:type="dcterms:W3CDTF">2017-06-26T21:25:10Z</dcterms:created>
  <dcterms:modified xsi:type="dcterms:W3CDTF">2017-09-28T11:02:45Z</dcterms:modified>
</cp:coreProperties>
</file>