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6" r:id="rId6"/>
    <p:sldId id="261" r:id="rId7"/>
    <p:sldId id="262" r:id="rId8"/>
    <p:sldId id="263" r:id="rId9"/>
    <p:sldId id="271" r:id="rId10"/>
    <p:sldId id="281" r:id="rId11"/>
    <p:sldId id="282" r:id="rId12"/>
    <p:sldId id="279" r:id="rId13"/>
    <p:sldId id="280" r:id="rId14"/>
    <p:sldId id="283" r:id="rId15"/>
    <p:sldId id="284" r:id="rId16"/>
    <p:sldId id="287" r:id="rId17"/>
    <p:sldId id="289" r:id="rId18"/>
    <p:sldId id="290" r:id="rId19"/>
    <p:sldId id="285" r:id="rId20"/>
    <p:sldId id="265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55581" autoAdjust="0"/>
  </p:normalViewPr>
  <p:slideViewPr>
    <p:cSldViewPr snapToGrid="0">
      <p:cViewPr>
        <p:scale>
          <a:sx n="70" d="100"/>
          <a:sy n="70" d="100"/>
        </p:scale>
        <p:origin x="666" y="-672"/>
      </p:cViewPr>
      <p:guideLst/>
    </p:cSldViewPr>
  </p:slideViewPr>
  <p:outlineViewPr>
    <p:cViewPr>
      <p:scale>
        <a:sx n="33" d="100"/>
        <a:sy n="33" d="100"/>
      </p:scale>
      <p:origin x="0" y="-68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2472" y="-34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D43829-928D-4C10-B264-88D15BEF8A0F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1E410F-36D0-4A43-8745-E9E8BAF4A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71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35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90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17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4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52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1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38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4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70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5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92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84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99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E410F-36D0-4A43-8745-E9E8BAF4AA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1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53F6-2558-46B7-90C7-28EDD204E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AF2B1-F5D8-4195-9C27-B8E731598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0094E-AD0D-4A01-92BC-CBB67FFE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1F81C-532E-4EAB-864F-4615061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742E-15D0-45C8-AC9A-668850E6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96A2-A746-4065-809C-CAC16BAA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99B3D6-08DA-4571-AD2B-E5AD16016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C093-E418-4BFF-8497-E77F4E0D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6F906-FD69-43C6-9EDB-A9368E3C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BD982-0B9B-47C3-902E-AD7960B6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1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B806E3-6659-415C-90B5-F35399173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949F9-328C-4773-A1CD-A997DA11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7D048-4F16-4531-BBEC-795679CE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2A8CA-A597-4B9A-803D-B1A39D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FB9BB-CC48-4491-B587-4B8AEA2E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6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FB48-A962-46CC-B942-D7F7A9E9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9A8A-B9AA-443E-B1F6-C334F8F8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704-8783-4D60-917B-0F7EDA12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0E59E-E4FC-45E8-826A-2DE5CCF5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29C5E-46C3-41B9-969B-E8DE9875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32D7-ED9F-47AA-B10C-D3C37C25C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74C25-4981-45CD-92B8-A6E5DADF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5CB50-A43B-4609-AC9C-6C7C3F45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A358C-9EDA-4C94-97A2-B1330DAD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4B94B-7E45-4F5A-8A27-21CE5154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E32BE-3F33-4063-87AB-3F010E61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14E14-588A-48D9-AF2E-07EF32E0A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3DC38-FC3E-4CEF-B316-AED7ECC32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A30C5-88EA-449A-B7EC-13EC2146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D6791-5471-40EC-8885-954DD954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45B44-BC50-48B5-A584-2E18A01E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B7864-D5C2-475F-913E-06C7C76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53548-A0E2-467D-9A69-19E749AA6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3B1E9-DEF9-4267-A3ED-5F9383D99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346B7-2D2E-4F6A-81A8-E7682FDEC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96A2F-E4E0-4C7A-BFFB-F0533A473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24C285-EB76-48AB-974F-AD4321C9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E2F524-D9CF-42C9-890B-E5F8B904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06401-5663-45DA-BEB5-52B9D63A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2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2FFA-1BE0-4CC9-A322-551B1B46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74484-70DF-428A-AD6C-87163929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343D6-8DF1-475D-98E9-6CDD1448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25993-423D-4C35-8CDE-EFF4A79B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A37FB-DC4C-49DA-82F8-70DBF002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1A8200-E1C4-4560-91ED-55D9D155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3CB00-DEB9-4C76-93F5-E68A962A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8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FAF78-A338-4279-9139-B3E01318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18227-F68F-402B-BBA6-A68B6C82B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64529-BB47-458B-937F-B77583E96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2CA8A-AAA4-46C3-8F5B-ACD6A901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8A8A6-59A4-419A-8B56-D76AA87E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7F209-E7EB-4618-B008-78FD850B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9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2D8C-B2E3-487A-8925-264ACBE0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AB1FE8-6FBE-4330-92AA-B1BF19E18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87FAC-7EF9-42BA-B919-255262DE8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8FA77-4C6D-412F-87F3-A2AC824E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28478-4606-4B84-B590-414787C4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50B23-31FD-4857-A435-9E7757A7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8A201B-7EAE-4C6A-BF46-857E8ED2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5ED33-E457-4A5D-BE93-A3CCC06A1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62B31-E8B2-4535-9700-9AD96AD65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D935-5D27-4406-B78A-46550D29DCE2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67F5C-F736-4986-8750-C2780DC87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A709E-DD36-4AB6-901F-346EC7103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amadeo@amadeolaw.com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jenniferscha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.jpg"/><Relationship Id="rId4" Type="http://schemas.openxmlformats.org/officeDocument/2006/relationships/hyperlink" Target="http://www.amadeolaw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440" y="1122363"/>
            <a:ext cx="11653520" cy="2387600"/>
          </a:xfrm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Jennifer Schaus &amp;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Associates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2562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418" y="3779781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73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WHICH FILES?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Contract Files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Contracting Office Contract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42 Examples – Pre-solicitation, Solicitation, Award &amp; Post-Award</a:t>
            </a:r>
            <a:endParaRPr lang="en-US" sz="9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Administration Office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20 Examples – Contract &amp; Modifications, </a:t>
            </a:r>
            <a:r>
              <a:rPr lang="en-US" sz="2400" dirty="0" smtClean="0">
                <a:solidFill>
                  <a:srgbClr val="0070C0"/>
                </a:solidFill>
              </a:rPr>
              <a:t>Subcontract Consents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Property </a:t>
            </a:r>
            <a:r>
              <a:rPr lang="en-US" sz="2400" smtClean="0">
                <a:solidFill>
                  <a:srgbClr val="0070C0"/>
                </a:solidFill>
              </a:rPr>
              <a:t>Administration Records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Paying Office Contract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Prerequisites &amp; Contract Payments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516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CLOSEOUT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Timing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Closeout Contract Administration Office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Simplified Acquisition – receipt of property &amp; final payment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FFP – w/in 6 months of evidence of physical completion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Indirect Costs – within 36 months of evidence of physical completion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All Others – within 20 months of evidence of physical completion 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Closeout Contract Office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Simplified Acquisition – receipt of property &amp; final payment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Others - Receives Contract Completion Statement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Closeout Paying Office Contract File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Upon Final Payment Voucher</a:t>
            </a:r>
          </a:p>
          <a:p>
            <a:pPr marL="2743200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171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Contract File Must Be Physically Completed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Supplies &amp; Services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Actually Completed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Deliveries Completed, Inspected &amp; Accepted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Services Performed &amp; Accepted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Options Expired</a:t>
            </a:r>
          </a:p>
          <a:p>
            <a:pPr marL="2743200" lvl="8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               OR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Complete Contract Termination</a:t>
            </a: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4320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Contract File Must Be Physically Completed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Rental, Use or Storage</a:t>
            </a:r>
          </a:p>
          <a:p>
            <a:pPr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Period Expires</a:t>
            </a:r>
          </a:p>
          <a:p>
            <a:pPr marL="2743200" lvl="8" algn="l" defTabSz="857250">
              <a:tabLst>
                <a:tab pos="10579100" algn="l"/>
              </a:tabLst>
            </a:pPr>
            <a:r>
              <a:rPr lang="en-US" sz="2400" b="1" dirty="0">
                <a:solidFill>
                  <a:srgbClr val="0070C0"/>
                </a:solidFill>
              </a:rPr>
              <a:t>               OR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Complete Contract Termination</a:t>
            </a: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391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Procedures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Contract Administration Office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Disposition of Classified Materials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Final Patent Report Cleared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Final Royalty Report Cleared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No Outstanding Value Engineering Change Proposal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Plant Clearance Report Received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Property Clearance Report Received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Interim Or disallowed Costs Settled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Price Revisions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Subcontracts Settled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Prior Year Indirect Costs Settled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Termination Docket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Audit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Contractor’s Closing Statement 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Contractor’s Final Invoice Submitted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Funds Review Completed, Excess Funds </a:t>
            </a:r>
            <a:r>
              <a:rPr lang="en-US" sz="2400" dirty="0" err="1">
                <a:solidFill>
                  <a:srgbClr val="0070C0"/>
                </a:solidFill>
              </a:rPr>
              <a:t>Deobligated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726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Procedures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Contract Completion Statement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administration office name &amp; address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 Number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Last Modification Number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Last Call or Order Number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Contractor Name &amp; Address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Price Revisions Completed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Dollar Amount of Any Excess Funds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Voucher Number &amp; Date, If Final Payment Made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Invoice Number &amp; Date If Final Payment Approved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Statement That All Required Contract Administration Actions Accomplished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Name &amp; Signature of Contracting Officer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9911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Quick Closeout Procedure</a:t>
            </a:r>
          </a:p>
          <a:p>
            <a:pPr defTabSz="847725">
              <a:tabLst>
                <a:tab pos="10579100" algn="l"/>
              </a:tabLst>
            </a:pPr>
            <a:endParaRPr lang="en-US" sz="28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Direct &amp; Indirect Costs Negotiated In Advance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If unsettled direct costs &amp; indirect costs are relatively insignificant – do not exceed the lesser of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$1,000,000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10% of the total contract value 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Contracting Officer Performs Risk Assessment - including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Contractor’s accounting, estimating, purchasing systems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History of approved indirect cost rate agreements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Quick Close Out Determinations Are Final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Cannot Be Used For Other Contracts</a:t>
            </a: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2860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BEST PRACTICES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General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Anticipate Close Out At Very Beginning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Use A Detailed Checklist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Have Forms Ready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Use Quick Close Out When Possible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Keep A Team On The Project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Close Out Meeting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66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BEST PRACTICES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Specific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Subcontracts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Close Out Early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Favor Ones That Don’t Require Formal Close Out</a:t>
            </a:r>
          </a:p>
          <a:p>
            <a:pPr marL="2743200" lvl="8" algn="l" defTabSz="857250"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Payments &amp; Costs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Maintain accurate information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Reconcile vouchers ASAP</a:t>
            </a:r>
            <a:endParaRPr lang="en-US" sz="9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Property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Inventory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Walk Through</a:t>
            </a: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348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Why Does It Matter?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Reputation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Collect Money Owed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Efficient Use of Resources</a:t>
            </a: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Reduce Cost</a:t>
            </a:r>
          </a:p>
          <a:p>
            <a:pPr marL="2286000" lvl="8" algn="l" defTabSz="857250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53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72159"/>
            <a:ext cx="9144000" cy="3982833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endParaRPr lang="en-US" b="1" dirty="0"/>
          </a:p>
          <a:p>
            <a:r>
              <a:rPr lang="en-US" b="1" dirty="0"/>
              <a:t>Join Us for A Series of Complimentary Webinars </a:t>
            </a:r>
          </a:p>
          <a:p>
            <a:r>
              <a:rPr lang="en-US" b="1" dirty="0"/>
              <a:t>on various US Federal Government Contracting Topics.  </a:t>
            </a:r>
          </a:p>
          <a:p>
            <a:r>
              <a:rPr lang="en-US" b="1" dirty="0"/>
              <a:t>Presenters are industry experts </a:t>
            </a:r>
          </a:p>
          <a:p>
            <a:r>
              <a:rPr lang="en-US" b="1" dirty="0"/>
              <a:t>sharing knowledge </a:t>
            </a:r>
          </a:p>
          <a:p>
            <a:r>
              <a:rPr lang="en-US" b="1" dirty="0"/>
              <a:t>about the competitive government contracting sector.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Find all of our Govt Contracting webinars (free download) at 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Contact Us @ 2 0 2 – 3 6 5 – 0 5 9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640" y="4852815"/>
            <a:ext cx="2330822" cy="1926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28" y="4959275"/>
            <a:ext cx="2978529" cy="166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10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760" y="203200"/>
            <a:ext cx="11714480" cy="141700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rgbClr val="002060"/>
                </a:solidFill>
              </a:rPr>
              <a:t/>
            </a:r>
            <a:br>
              <a:rPr lang="en-US" sz="4900" dirty="0">
                <a:solidFill>
                  <a:srgbClr val="002060"/>
                </a:solidFill>
              </a:rPr>
            </a:br>
            <a:r>
              <a:rPr lang="en-US" sz="4900" dirty="0">
                <a:solidFill>
                  <a:srgbClr val="002060"/>
                </a:solidFill>
              </a:rPr>
              <a:t/>
            </a:r>
            <a:br>
              <a:rPr lang="en-US" sz="4900" dirty="0">
                <a:solidFill>
                  <a:srgbClr val="002060"/>
                </a:solidFill>
              </a:rPr>
            </a:br>
            <a:r>
              <a:rPr lang="en-US" sz="4400" dirty="0">
                <a:solidFill>
                  <a:srgbClr val="002060"/>
                </a:solidFill>
              </a:rPr>
              <a:t>Jennifer Schaus &amp; Associates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0544" y="911701"/>
            <a:ext cx="9144000" cy="606724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GOV CON WEBINAR SERIES - 2017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898" y="3829130"/>
            <a:ext cx="2833126" cy="2515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E1EBB2-F338-4B39-85A6-E0DB08A4FD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487" y="4040952"/>
            <a:ext cx="4183513" cy="22545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B5C0AF-1F5D-4A2B-B3F5-1166131AB8AE}"/>
              </a:ext>
            </a:extLst>
          </p:cNvPr>
          <p:cNvSpPr txBox="1"/>
          <p:nvPr/>
        </p:nvSpPr>
        <p:spPr>
          <a:xfrm>
            <a:off x="1508760" y="2514177"/>
            <a:ext cx="1084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OUR SPEAKER (MARK A. AMADEO) AT (202-640-2090) AND AT (</a:t>
            </a:r>
            <a:r>
              <a:rPr lang="en-US" dirty="0">
                <a:hlinkClick r:id="rId5"/>
              </a:rPr>
              <a:t>mamadeo@amadeolaw.com</a:t>
            </a:r>
            <a:r>
              <a:rPr lang="en-US" dirty="0"/>
              <a:t>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25EA39-9726-4770-93A6-492778497DBA}"/>
              </a:ext>
            </a:extLst>
          </p:cNvPr>
          <p:cNvSpPr txBox="1"/>
          <p:nvPr/>
        </p:nvSpPr>
        <p:spPr>
          <a:xfrm>
            <a:off x="4622800" y="1640197"/>
            <a:ext cx="251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</a:rPr>
              <a:t>QUESTIONS?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735E6A-B68E-485D-AA49-96A84A0E4380}"/>
              </a:ext>
            </a:extLst>
          </p:cNvPr>
          <p:cNvSpPr txBox="1"/>
          <p:nvPr/>
        </p:nvSpPr>
        <p:spPr>
          <a:xfrm>
            <a:off x="1508761" y="3305910"/>
            <a:ext cx="1020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THANK YOU FOR ATTENDING!!        </a:t>
            </a:r>
            <a:r>
              <a:rPr lang="en-US" sz="2800" b="1" dirty="0">
                <a:solidFill>
                  <a:schemeClr val="accent1"/>
                </a:solidFill>
              </a:rPr>
              <a:t>  WWW.JENNIFERSCHAUS.COM</a:t>
            </a:r>
          </a:p>
        </p:txBody>
      </p:sp>
    </p:spTree>
    <p:extLst>
      <p:ext uri="{BB962C8B-B14F-4D97-AF65-F5344CB8AC3E}">
        <p14:creationId xmlns:p14="http://schemas.microsoft.com/office/powerpoint/2010/main" val="343410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12520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 &amp; ASSOCIATES: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Based in downtown Washington, DC;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A la carte services for Federal Contractors;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Proposal Writing to GSA Schedules and Contract Administration, etc.;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Deep bench of industry experts;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Educational webinars;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Networking events and seminars;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</a:t>
            </a:r>
            <a:r>
              <a:rPr lang="en-US" sz="3200" dirty="0">
                <a:solidFill>
                  <a:srgbClr val="0070C0"/>
                </a:solidFill>
                <a:hlinkClick r:id="rId2"/>
              </a:rPr>
              <a:t>http://www.JenniferSchaus.com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692D71-D06A-40D9-BBDE-7A0C2DB312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29" y="5849559"/>
            <a:ext cx="1659051" cy="930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61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JENNIFER SCHAUS: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Began career with D&amp;B;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Over 20 years in federal contracting;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Industry speaker and author;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Board Member:  </a:t>
            </a:r>
            <a:r>
              <a:rPr lang="en-US" dirty="0" err="1">
                <a:solidFill>
                  <a:srgbClr val="0070C0"/>
                </a:solidFill>
              </a:rPr>
              <a:t>GovLish</a:t>
            </a:r>
            <a:r>
              <a:rPr lang="en-US" dirty="0">
                <a:solidFill>
                  <a:srgbClr val="0070C0"/>
                </a:solidFill>
              </a:rPr>
              <a:t>;  NCMA; and NMIA.</a:t>
            </a:r>
          </a:p>
          <a:p>
            <a:pPr marL="457200" indent="-457200">
              <a:buFontTx/>
              <a:buChar char="-"/>
            </a:pPr>
            <a:r>
              <a:rPr lang="en-US" dirty="0">
                <a:solidFill>
                  <a:srgbClr val="0070C0"/>
                </a:solidFill>
              </a:rPr>
              <a:t>Volunteer Mentor &amp;/or Instructor: VA PTAP; CBP / VBOC; Capitol Post; 1776; Eastern Foundry, WIT; WDCEP and the Towson University Incubator.</a:t>
            </a:r>
          </a:p>
          <a:p>
            <a:pPr marL="457200" indent="-457200">
              <a:buFontTx/>
              <a:buChar char="-"/>
            </a:pP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430ADA-F8DD-43DE-AD69-4A5F3EB06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72" y="5860671"/>
            <a:ext cx="1639227" cy="918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86ED2E-3ECE-421F-BBA2-6D8A0E455F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519" y="4368800"/>
            <a:ext cx="1109980" cy="122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2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OUR SPEAKER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MARK A. AMADEO, ESQ.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3A83C222-50B2-415E-82B6-672742462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49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MARK A. AMADEO</a:t>
            </a:r>
            <a:endParaRPr lang="en-US" altLang="en-US" sz="2900" dirty="0">
              <a:solidFill>
                <a:srgbClr val="0070C0"/>
              </a:solidFill>
            </a:endParaRP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Founder &amp; Managing Partner of Amadeo Law Firm, PLLC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Over 20 years of experience as government counsel &amp; law firm counsel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Before starting boutique law firm, was a partner at DC law firm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Litigation background in complex cases helps avoid pitfalls 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LL.M. Georgetown University Law Center; J.D. University of Wisconsin Law School;  B.A. Boston College</a:t>
            </a:r>
          </a:p>
          <a:p>
            <a:pPr marL="2914650" lvl="3" indent="-457200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rgbClr val="0070C0"/>
                </a:solidFill>
              </a:rPr>
              <a:t>Member of several business, government contracting &amp; technology groups in DC, Maryland &amp; Virginia</a:t>
            </a:r>
          </a:p>
          <a:p>
            <a:pPr marL="2457450" lvl="3" algn="l">
              <a:spcBef>
                <a:spcPct val="50000"/>
              </a:spcBef>
              <a:defRPr/>
            </a:pPr>
            <a:r>
              <a:rPr lang="en-US" sz="1400" dirty="0">
                <a:solidFill>
                  <a:srgbClr val="0070C0"/>
                </a:solidFill>
              </a:rPr>
              <a:t>		Phone: (202) 640-2090  Email: mamadeo@amadeolaw.com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5AC4C643-8907-4493-9DF4-9A34AC81C8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D7D108-36A4-4961-9076-4F19FF1445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880" y="3943546"/>
            <a:ext cx="2194560" cy="15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3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4096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AMADEO LAW FIRM, PLLC</a:t>
            </a:r>
            <a:br>
              <a:rPr lang="en-US" sz="3200" dirty="0">
                <a:solidFill>
                  <a:srgbClr val="C00000"/>
                </a:solidFill>
              </a:rPr>
            </a:br>
            <a:endParaRPr lang="en-US" altLang="en-US" sz="2400" dirty="0">
              <a:solidFill>
                <a:srgbClr val="0070C0"/>
              </a:solidFill>
            </a:endParaRP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Boutique With Offices in DC, Bethesda &amp; Frederick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Focus on Government Contracting &amp; Technology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Review/negotiation: FAR/DFARS </a:t>
            </a:r>
            <a:r>
              <a:rPr lang="en-US" altLang="en-US" sz="2800" dirty="0" err="1">
                <a:solidFill>
                  <a:srgbClr val="0070C0"/>
                </a:solidFill>
              </a:rPr>
              <a:t>complianc</a:t>
            </a:r>
            <a:endParaRPr lang="en-US" altLang="en-US" sz="28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Pre &amp; Post Award Teaming: JV’s &amp; Subcontracts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70C0"/>
                </a:solidFill>
              </a:rPr>
              <a:t>Technology: IP preservation &amp; commercialization</a:t>
            </a:r>
          </a:p>
          <a:p>
            <a:r>
              <a:rPr lang="en-US" sz="3200" dirty="0">
                <a:solidFill>
                  <a:srgbClr val="0070C0"/>
                </a:solidFill>
              </a:rPr>
              <a:t>WEBSITE:   </a:t>
            </a:r>
            <a:r>
              <a:rPr lang="en-US" sz="3200" dirty="0">
                <a:solidFill>
                  <a:srgbClr val="0070C0"/>
                </a:solidFill>
                <a:hlinkClick r:id="rId4"/>
              </a:rPr>
              <a:t>http://www.amadeolaw.com</a:t>
            </a:r>
            <a:r>
              <a:rPr lang="en-US" sz="3200" dirty="0">
                <a:solidFill>
                  <a:srgbClr val="0070C0"/>
                </a:solidFill>
              </a:rPr>
              <a:t>	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A0F9FD3D-F431-4F50-8E8F-1854C3EC8F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12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47251"/>
            <a:ext cx="1141984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>
                <a:solidFill>
                  <a:srgbClr val="0070C0"/>
                </a:solidFill>
              </a:rPr>
              <a:t>BEST </a:t>
            </a:r>
            <a:r>
              <a:rPr lang="en-US" sz="3200" smtClean="0">
                <a:solidFill>
                  <a:srgbClr val="0070C0"/>
                </a:solidFill>
              </a:rPr>
              <a:t>PRACTICES </a:t>
            </a:r>
            <a:r>
              <a:rPr lang="en-US" sz="3200" dirty="0">
                <a:solidFill>
                  <a:srgbClr val="0070C0"/>
                </a:solidFill>
              </a:rPr>
              <a:t>IN CONTRACT CLOSEOUTS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Wednesday, September 27,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9EB202D-5423-48DA-8E98-AE8B80596D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13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- 2017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pPr defTabSz="847725">
              <a:tabLst>
                <a:tab pos="10579100" algn="l"/>
              </a:tabLst>
            </a:pPr>
            <a:r>
              <a:rPr lang="en-US" sz="3200" dirty="0">
                <a:solidFill>
                  <a:srgbClr val="0070C0"/>
                </a:solidFill>
              </a:rPr>
              <a:t>WHICH FILES?</a:t>
            </a:r>
          </a:p>
          <a:p>
            <a:pPr defTabSz="847725">
              <a:tabLst>
                <a:tab pos="10579100" algn="l"/>
              </a:tabLst>
            </a:pPr>
            <a:r>
              <a:rPr lang="en-US" sz="2800" dirty="0">
                <a:solidFill>
                  <a:srgbClr val="0070C0"/>
                </a:solidFill>
              </a:rPr>
              <a:t>Agency Files</a:t>
            </a: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History of Transaction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Background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Support Actions Taken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Reviews &amp; Investigations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Essential Facts – Litigation &amp; Congressional Inquiry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900" dirty="0">
              <a:solidFill>
                <a:srgbClr val="0070C0"/>
              </a:solidFill>
            </a:endParaRPr>
          </a:p>
          <a:p>
            <a:pPr marL="27432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Three Categories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Cancelled Solicitation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</a:t>
            </a:r>
          </a:p>
          <a:p>
            <a:pPr marL="3200400" lvl="8" indent="-457200" algn="l" defTabSz="857250">
              <a:buFont typeface="Arial" panose="020B0604020202020204" pitchFamily="34" charset="0"/>
              <a:buChar char="•"/>
              <a:tabLst>
                <a:tab pos="10579100" algn="l"/>
              </a:tabLst>
            </a:pPr>
            <a:r>
              <a:rPr lang="en-US" sz="2400" dirty="0">
                <a:solidFill>
                  <a:srgbClr val="0070C0"/>
                </a:solidFill>
              </a:rPr>
              <a:t>Contractor</a:t>
            </a:r>
          </a:p>
          <a:p>
            <a:pPr marL="2286000" lvl="8" algn="l" defTabSz="847725"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  <a:p>
            <a:pPr marL="2743200" lvl="8" indent="-457200" algn="l" defTabSz="847725">
              <a:buFont typeface="Arial" panose="020B0604020202020204" pitchFamily="34" charset="0"/>
              <a:buChar char="•"/>
              <a:tabLst>
                <a:tab pos="10579100" algn="l"/>
              </a:tabLst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C811B61-1C03-4BEB-AA71-32397FCB4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773122"/>
            <a:ext cx="2674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931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1076</Words>
  <Application>Microsoft Office PowerPoint</Application>
  <PresentationFormat>Widescreen</PresentationFormat>
  <Paragraphs>222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Jennifer Schaus &amp;  Associates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Jennifer Schaus &amp; Associates – GOV CON WEBINAR SERIES - 2017  - WASHINGTON DC    www.JenniferSchaus.com </vt:lpstr>
      <vt:lpstr>  Jennifer Schaus &amp; Associates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Schaus &amp;  Associates</dc:title>
  <dc:creator>Jennifer</dc:creator>
  <cp:lastModifiedBy>Review</cp:lastModifiedBy>
  <cp:revision>161</cp:revision>
  <cp:lastPrinted>2017-09-25T10:37:03Z</cp:lastPrinted>
  <dcterms:created xsi:type="dcterms:W3CDTF">2017-06-26T21:25:10Z</dcterms:created>
  <dcterms:modified xsi:type="dcterms:W3CDTF">2017-09-30T15:46:29Z</dcterms:modified>
</cp:coreProperties>
</file>